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450" r:id="rId2"/>
    <p:sldId id="656" r:id="rId3"/>
    <p:sldId id="699" r:id="rId4"/>
    <p:sldId id="669" r:id="rId5"/>
    <p:sldId id="725" r:id="rId6"/>
    <p:sldId id="726" r:id="rId7"/>
    <p:sldId id="727" r:id="rId8"/>
    <p:sldId id="728" r:id="rId9"/>
    <p:sldId id="670" r:id="rId10"/>
    <p:sldId id="706" r:id="rId11"/>
    <p:sldId id="702" r:id="rId12"/>
    <p:sldId id="709" r:id="rId13"/>
    <p:sldId id="710" r:id="rId14"/>
    <p:sldId id="711" r:id="rId15"/>
    <p:sldId id="712" r:id="rId16"/>
    <p:sldId id="719" r:id="rId17"/>
    <p:sldId id="720" r:id="rId18"/>
    <p:sldId id="721" r:id="rId19"/>
    <p:sldId id="722" r:id="rId20"/>
    <p:sldId id="707" r:id="rId21"/>
    <p:sldId id="723" r:id="rId22"/>
    <p:sldId id="724" r:id="rId23"/>
    <p:sldId id="708" r:id="rId24"/>
    <p:sldId id="703" r:id="rId25"/>
    <p:sldId id="704" r:id="rId26"/>
    <p:sldId id="705" r:id="rId27"/>
    <p:sldId id="729" r:id="rId28"/>
    <p:sldId id="730" r:id="rId29"/>
    <p:sldId id="713" r:id="rId30"/>
    <p:sldId id="658" r:id="rId31"/>
    <p:sldId id="717" r:id="rId32"/>
    <p:sldId id="718" r:id="rId33"/>
    <p:sldId id="70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uthu" initials="M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CCA"/>
    <a:srgbClr val="EFC76E"/>
    <a:srgbClr val="FBCB43"/>
    <a:srgbClr val="F7C846"/>
    <a:srgbClr val="3B7DBB"/>
    <a:srgbClr val="3EB3D7"/>
    <a:srgbClr val="86B3D2"/>
    <a:srgbClr val="508A56"/>
    <a:srgbClr val="6C98C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1" autoAdjust="0"/>
    <p:restoredTop sz="88889" autoAdjust="0"/>
  </p:normalViewPr>
  <p:slideViewPr>
    <p:cSldViewPr snapToGrid="0" snapToObjects="1">
      <p:cViewPr>
        <p:scale>
          <a:sx n="75" d="100"/>
          <a:sy n="75" d="100"/>
        </p:scale>
        <p:origin x="-1984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8EE2F-1EF6-8C47-A068-A8B148CF5850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2E81ACB6-2942-D84B-BC0F-A043C165AECA}">
      <dgm:prSet phldrT="[Text]" custT="1"/>
      <dgm:spPr>
        <a:noFill/>
        <a:ln>
          <a:solidFill>
            <a:srgbClr val="3EB3D7"/>
          </a:solidFill>
        </a:ln>
        <a:effectLst/>
      </dgm:spPr>
      <dgm:t>
        <a:bodyPr/>
        <a:lstStyle/>
        <a:p>
          <a:r>
            <a:rPr lang="en-US" sz="2000" dirty="0" smtClean="0">
              <a:solidFill>
                <a:srgbClr val="3EB3D7"/>
              </a:solidFill>
            </a:rPr>
            <a:t>1 month</a:t>
          </a:r>
          <a:endParaRPr lang="en-US" sz="2000" dirty="0">
            <a:solidFill>
              <a:srgbClr val="3EB3D7"/>
            </a:solidFill>
          </a:endParaRPr>
        </a:p>
      </dgm:t>
    </dgm:pt>
    <dgm:pt modelId="{A00F1FC5-5C35-9845-ABA5-2CC2112D016F}" type="parTrans" cxnId="{6356B64F-A3DF-FE40-8A2B-8872BCC3CDED}">
      <dgm:prSet/>
      <dgm:spPr/>
      <dgm:t>
        <a:bodyPr/>
        <a:lstStyle/>
        <a:p>
          <a:endParaRPr lang="en-US" sz="1600"/>
        </a:p>
      </dgm:t>
    </dgm:pt>
    <dgm:pt modelId="{16A673BF-5B3C-C642-9003-F728CA51BAED}" type="sibTrans" cxnId="{6356B64F-A3DF-FE40-8A2B-8872BCC3CDED}">
      <dgm:prSet/>
      <dgm:spPr/>
      <dgm:t>
        <a:bodyPr/>
        <a:lstStyle/>
        <a:p>
          <a:endParaRPr lang="en-US" sz="1600"/>
        </a:p>
      </dgm:t>
    </dgm:pt>
    <dgm:pt modelId="{84DF8695-5A8D-1D44-93FE-0FB8166ACCE2}">
      <dgm:prSet phldrT="[Text]" custT="1"/>
      <dgm:spPr>
        <a:noFill/>
        <a:ln>
          <a:solidFill>
            <a:srgbClr val="3EB3D7"/>
          </a:solidFill>
        </a:ln>
        <a:effectLst/>
      </dgm:spPr>
      <dgm:t>
        <a:bodyPr/>
        <a:lstStyle/>
        <a:p>
          <a:r>
            <a:rPr lang="en-US" sz="2000" dirty="0" smtClean="0">
              <a:solidFill>
                <a:srgbClr val="3EB3D7"/>
              </a:solidFill>
            </a:rPr>
            <a:t>3 months </a:t>
          </a:r>
          <a:endParaRPr lang="en-US" sz="2000" dirty="0">
            <a:solidFill>
              <a:srgbClr val="3EB3D7"/>
            </a:solidFill>
          </a:endParaRPr>
        </a:p>
      </dgm:t>
    </dgm:pt>
    <dgm:pt modelId="{0D76D1A2-2C0A-1043-A00D-D529D1952CEC}" type="parTrans" cxnId="{79C19A71-652B-C543-98A0-3590F5CEAC6F}">
      <dgm:prSet/>
      <dgm:spPr/>
      <dgm:t>
        <a:bodyPr/>
        <a:lstStyle/>
        <a:p>
          <a:endParaRPr lang="en-US" sz="1600"/>
        </a:p>
      </dgm:t>
    </dgm:pt>
    <dgm:pt modelId="{B404A941-19D5-C04E-B73F-15CA3CF4A921}" type="sibTrans" cxnId="{79C19A71-652B-C543-98A0-3590F5CEAC6F}">
      <dgm:prSet/>
      <dgm:spPr/>
      <dgm:t>
        <a:bodyPr/>
        <a:lstStyle/>
        <a:p>
          <a:endParaRPr lang="en-US" sz="1600"/>
        </a:p>
      </dgm:t>
    </dgm:pt>
    <dgm:pt modelId="{55DE60DF-61AE-3C43-9937-BD6E6587E60B}">
      <dgm:prSet phldrT="[Text]" custT="1"/>
      <dgm:spPr>
        <a:noFill/>
        <a:ln>
          <a:solidFill>
            <a:srgbClr val="3EB3D7"/>
          </a:solidFill>
        </a:ln>
        <a:effectLst/>
      </dgm:spPr>
      <dgm:t>
        <a:bodyPr/>
        <a:lstStyle/>
        <a:p>
          <a:r>
            <a:rPr lang="en-US" sz="2000" dirty="0" smtClean="0">
              <a:solidFill>
                <a:srgbClr val="3EB3D7"/>
              </a:solidFill>
            </a:rPr>
            <a:t>6 months</a:t>
          </a:r>
          <a:endParaRPr lang="en-US" sz="2000" dirty="0">
            <a:solidFill>
              <a:srgbClr val="3EB3D7"/>
            </a:solidFill>
          </a:endParaRPr>
        </a:p>
      </dgm:t>
    </dgm:pt>
    <dgm:pt modelId="{79E0F501-AC51-FF46-B290-5777E7F00CA9}" type="sibTrans" cxnId="{CA3C0CB5-6187-BA43-A571-0773923FFEFC}">
      <dgm:prSet/>
      <dgm:spPr/>
      <dgm:t>
        <a:bodyPr/>
        <a:lstStyle/>
        <a:p>
          <a:endParaRPr lang="en-US" sz="1600"/>
        </a:p>
      </dgm:t>
    </dgm:pt>
    <dgm:pt modelId="{59D98D6C-3533-1E4E-92A7-95C68174EE14}" type="parTrans" cxnId="{CA3C0CB5-6187-BA43-A571-0773923FFEFC}">
      <dgm:prSet/>
      <dgm:spPr/>
      <dgm:t>
        <a:bodyPr/>
        <a:lstStyle/>
        <a:p>
          <a:endParaRPr lang="en-US" sz="1600"/>
        </a:p>
      </dgm:t>
    </dgm:pt>
    <dgm:pt modelId="{77B16B4A-7346-134B-AF81-181792881C9E}" type="pres">
      <dgm:prSet presAssocID="{DD68EE2F-1EF6-8C47-A068-A8B148CF5850}" presName="Name0" presStyleCnt="0">
        <dgm:presLayoutVars>
          <dgm:dir/>
          <dgm:animLvl val="lvl"/>
          <dgm:resizeHandles val="exact"/>
        </dgm:presLayoutVars>
      </dgm:prSet>
      <dgm:spPr/>
    </dgm:pt>
    <dgm:pt modelId="{A436CB76-5C61-FE4B-9418-33DA80A76660}" type="pres">
      <dgm:prSet presAssocID="{2E81ACB6-2942-D84B-BC0F-A043C165AECA}" presName="parTxOnly" presStyleLbl="node1" presStyleIdx="0" presStyleCnt="3" custLinFactNeighborX="-8603">
        <dgm:presLayoutVars>
          <dgm:chMax val="0"/>
          <dgm:chPref val="0"/>
          <dgm:bulletEnabled val="1"/>
        </dgm:presLayoutVars>
      </dgm:prSet>
      <dgm:spPr/>
    </dgm:pt>
    <dgm:pt modelId="{EDB98503-32DD-CD4D-A04D-FDFA188AB78A}" type="pres">
      <dgm:prSet presAssocID="{16A673BF-5B3C-C642-9003-F728CA51BAED}" presName="parTxOnlySpace" presStyleCnt="0"/>
      <dgm:spPr/>
    </dgm:pt>
    <dgm:pt modelId="{86627B33-8D4D-8C48-97FB-BE98D2D2039C}" type="pres">
      <dgm:prSet presAssocID="{84DF8695-5A8D-1D44-93FE-0FB8166ACCE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3FABC8-7235-F24D-8F24-42A3FE42AE3F}" type="pres">
      <dgm:prSet presAssocID="{B404A941-19D5-C04E-B73F-15CA3CF4A921}" presName="parTxOnlySpace" presStyleCnt="0"/>
      <dgm:spPr/>
    </dgm:pt>
    <dgm:pt modelId="{B6B471F5-5787-6445-8D6E-03F365CB8208}" type="pres">
      <dgm:prSet presAssocID="{55DE60DF-61AE-3C43-9937-BD6E6587E60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9DEF876-088E-264A-BA29-6BDF7E20A18E}" type="presOf" srcId="{84DF8695-5A8D-1D44-93FE-0FB8166ACCE2}" destId="{86627B33-8D4D-8C48-97FB-BE98D2D2039C}" srcOrd="0" destOrd="0" presId="urn:microsoft.com/office/officeart/2005/8/layout/chevron1"/>
    <dgm:cxn modelId="{79C19A71-652B-C543-98A0-3590F5CEAC6F}" srcId="{DD68EE2F-1EF6-8C47-A068-A8B148CF5850}" destId="{84DF8695-5A8D-1D44-93FE-0FB8166ACCE2}" srcOrd="1" destOrd="0" parTransId="{0D76D1A2-2C0A-1043-A00D-D529D1952CEC}" sibTransId="{B404A941-19D5-C04E-B73F-15CA3CF4A921}"/>
    <dgm:cxn modelId="{111738B6-6001-9C40-8B51-E91CCB1EDA34}" type="presOf" srcId="{DD68EE2F-1EF6-8C47-A068-A8B148CF5850}" destId="{77B16B4A-7346-134B-AF81-181792881C9E}" srcOrd="0" destOrd="0" presId="urn:microsoft.com/office/officeart/2005/8/layout/chevron1"/>
    <dgm:cxn modelId="{6356B64F-A3DF-FE40-8A2B-8872BCC3CDED}" srcId="{DD68EE2F-1EF6-8C47-A068-A8B148CF5850}" destId="{2E81ACB6-2942-D84B-BC0F-A043C165AECA}" srcOrd="0" destOrd="0" parTransId="{A00F1FC5-5C35-9845-ABA5-2CC2112D016F}" sibTransId="{16A673BF-5B3C-C642-9003-F728CA51BAED}"/>
    <dgm:cxn modelId="{CA3C0CB5-6187-BA43-A571-0773923FFEFC}" srcId="{DD68EE2F-1EF6-8C47-A068-A8B148CF5850}" destId="{55DE60DF-61AE-3C43-9937-BD6E6587E60B}" srcOrd="2" destOrd="0" parTransId="{59D98D6C-3533-1E4E-92A7-95C68174EE14}" sibTransId="{79E0F501-AC51-FF46-B290-5777E7F00CA9}"/>
    <dgm:cxn modelId="{90E11544-7B49-FC4B-B971-172E77BDC192}" type="presOf" srcId="{2E81ACB6-2942-D84B-BC0F-A043C165AECA}" destId="{A436CB76-5C61-FE4B-9418-33DA80A76660}" srcOrd="0" destOrd="0" presId="urn:microsoft.com/office/officeart/2005/8/layout/chevron1"/>
    <dgm:cxn modelId="{4FF60862-F3DD-674F-8174-F72502C8F9F9}" type="presOf" srcId="{55DE60DF-61AE-3C43-9937-BD6E6587E60B}" destId="{B6B471F5-5787-6445-8D6E-03F365CB8208}" srcOrd="0" destOrd="0" presId="urn:microsoft.com/office/officeart/2005/8/layout/chevron1"/>
    <dgm:cxn modelId="{07044DE7-D589-0F41-9736-BD84FBE6925D}" type="presParOf" srcId="{77B16B4A-7346-134B-AF81-181792881C9E}" destId="{A436CB76-5C61-FE4B-9418-33DA80A76660}" srcOrd="0" destOrd="0" presId="urn:microsoft.com/office/officeart/2005/8/layout/chevron1"/>
    <dgm:cxn modelId="{F3E3C6D9-C1F3-6745-819C-35E5E0E3CE16}" type="presParOf" srcId="{77B16B4A-7346-134B-AF81-181792881C9E}" destId="{EDB98503-32DD-CD4D-A04D-FDFA188AB78A}" srcOrd="1" destOrd="0" presId="urn:microsoft.com/office/officeart/2005/8/layout/chevron1"/>
    <dgm:cxn modelId="{C9BBC320-6F04-7140-BF06-A7A05E55AAAA}" type="presParOf" srcId="{77B16B4A-7346-134B-AF81-181792881C9E}" destId="{86627B33-8D4D-8C48-97FB-BE98D2D2039C}" srcOrd="2" destOrd="0" presId="urn:microsoft.com/office/officeart/2005/8/layout/chevron1"/>
    <dgm:cxn modelId="{BF3D64C5-444B-6740-BF95-61ABB931F5A6}" type="presParOf" srcId="{77B16B4A-7346-134B-AF81-181792881C9E}" destId="{CD3FABC8-7235-F24D-8F24-42A3FE42AE3F}" srcOrd="3" destOrd="0" presId="urn:microsoft.com/office/officeart/2005/8/layout/chevron1"/>
    <dgm:cxn modelId="{7C84BDA0-9882-B74F-82D1-2D7D5DFA3495}" type="presParOf" srcId="{77B16B4A-7346-134B-AF81-181792881C9E}" destId="{B6B471F5-5787-6445-8D6E-03F365CB820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6CB76-5C61-FE4B-9418-33DA80A76660}">
      <dsp:nvSpPr>
        <dsp:cNvPr id="0" name=""/>
        <dsp:cNvSpPr/>
      </dsp:nvSpPr>
      <dsp:spPr>
        <a:xfrm>
          <a:off x="0" y="0"/>
          <a:ext cx="2937420" cy="618067"/>
        </a:xfrm>
        <a:prstGeom prst="chevron">
          <a:avLst/>
        </a:prstGeom>
        <a:noFill/>
        <a:ln>
          <a:solidFill>
            <a:srgbClr val="3EB3D7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3EB3D7"/>
              </a:solidFill>
            </a:rPr>
            <a:t>1 month</a:t>
          </a:r>
          <a:endParaRPr lang="en-US" sz="2000" kern="1200" dirty="0">
            <a:solidFill>
              <a:srgbClr val="3EB3D7"/>
            </a:solidFill>
          </a:endParaRPr>
        </a:p>
      </dsp:txBody>
      <dsp:txXfrm>
        <a:off x="309034" y="0"/>
        <a:ext cx="2319353" cy="618067"/>
      </dsp:txXfrm>
    </dsp:sp>
    <dsp:sp modelId="{86627B33-8D4D-8C48-97FB-BE98D2D2039C}">
      <dsp:nvSpPr>
        <dsp:cNvPr id="0" name=""/>
        <dsp:cNvSpPr/>
      </dsp:nvSpPr>
      <dsp:spPr>
        <a:xfrm>
          <a:off x="2646089" y="0"/>
          <a:ext cx="2937420" cy="618067"/>
        </a:xfrm>
        <a:prstGeom prst="chevron">
          <a:avLst/>
        </a:prstGeom>
        <a:noFill/>
        <a:ln>
          <a:solidFill>
            <a:srgbClr val="3EB3D7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3EB3D7"/>
              </a:solidFill>
            </a:rPr>
            <a:t>3 months </a:t>
          </a:r>
          <a:endParaRPr lang="en-US" sz="2000" kern="1200" dirty="0">
            <a:solidFill>
              <a:srgbClr val="3EB3D7"/>
            </a:solidFill>
          </a:endParaRPr>
        </a:p>
      </dsp:txBody>
      <dsp:txXfrm>
        <a:off x="2955123" y="0"/>
        <a:ext cx="2319353" cy="618067"/>
      </dsp:txXfrm>
    </dsp:sp>
    <dsp:sp modelId="{B6B471F5-5787-6445-8D6E-03F365CB8208}">
      <dsp:nvSpPr>
        <dsp:cNvPr id="0" name=""/>
        <dsp:cNvSpPr/>
      </dsp:nvSpPr>
      <dsp:spPr>
        <a:xfrm>
          <a:off x="5289768" y="0"/>
          <a:ext cx="2937420" cy="618067"/>
        </a:xfrm>
        <a:prstGeom prst="chevron">
          <a:avLst/>
        </a:prstGeom>
        <a:noFill/>
        <a:ln>
          <a:solidFill>
            <a:srgbClr val="3EB3D7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3EB3D7"/>
              </a:solidFill>
            </a:rPr>
            <a:t>6 months</a:t>
          </a:r>
          <a:endParaRPr lang="en-US" sz="2000" kern="1200" dirty="0">
            <a:solidFill>
              <a:srgbClr val="3EB3D7"/>
            </a:solidFill>
          </a:endParaRPr>
        </a:p>
      </dsp:txBody>
      <dsp:txXfrm>
        <a:off x="5598802" y="0"/>
        <a:ext cx="2319353" cy="618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36337-D71E-284D-A6C1-E8840D7900D8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C681C-3DD3-4242-8AB1-6F9150269A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55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0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0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8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7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5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555D7-8CC1-8444-ABC8-BA180D358985}" type="datetimeFigureOut">
              <a:rPr lang="en-US" smtClean="0"/>
              <a:pPr/>
              <a:t>29/04/16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E9B8B-78FA-2944-BC9C-14CF41A0BF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3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74" y="1000963"/>
            <a:ext cx="29591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04" y="-16495"/>
            <a:ext cx="1985496" cy="8339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804" y="4161871"/>
            <a:ext cx="1701304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Avenir Book"/>
                <a:cs typeface="Avenir Book"/>
              </a:rPr>
              <a:t>April 2016</a:t>
            </a:r>
            <a:endParaRPr lang="en-US" sz="1600" dirty="0">
              <a:latin typeface="Avenir Book"/>
              <a:cs typeface="Avenir Book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538074" y="4123854"/>
            <a:ext cx="5302841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17333" y="3538965"/>
            <a:ext cx="56337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400" dirty="0" smtClean="0">
                <a:latin typeface="Avenir Book"/>
                <a:cs typeface="Avenir Book"/>
              </a:rPr>
              <a:t>AugmentIQ – L&amp;T Discussion &amp;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192231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Summary: Value proposition to enterprises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6" name="Isosceles Triangle 105"/>
          <p:cNvSpPr/>
          <p:nvPr/>
        </p:nvSpPr>
        <p:spPr>
          <a:xfrm rot="5400000">
            <a:off x="2201694" y="3604688"/>
            <a:ext cx="4186979" cy="32779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053664" y="1629759"/>
            <a:ext cx="2980051" cy="4137099"/>
            <a:chOff x="5777564" y="1883759"/>
            <a:chExt cx="2980051" cy="4137099"/>
          </a:xfrm>
        </p:grpSpPr>
        <p:sp>
          <p:nvSpPr>
            <p:cNvPr id="107" name="Rectangle 106"/>
            <p:cNvSpPr/>
            <p:nvPr/>
          </p:nvSpPr>
          <p:spPr>
            <a:xfrm>
              <a:off x="5807757" y="3563935"/>
              <a:ext cx="2949858" cy="788128"/>
            </a:xfrm>
            <a:prstGeom prst="rect">
              <a:avLst/>
            </a:prstGeom>
            <a:solidFill>
              <a:srgbClr val="5AA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88" tIns="38094" rIns="76188" bIns="38094" numCol="2" rtlCol="0" anchor="t"/>
            <a:lstStyle/>
            <a:p>
              <a:r>
                <a:rPr lang="en-US" sz="5000" dirty="0"/>
                <a:t> </a:t>
              </a:r>
              <a:r>
                <a:rPr lang="en-US" sz="5000" dirty="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777564" y="1883759"/>
              <a:ext cx="2949858" cy="788128"/>
            </a:xfrm>
            <a:prstGeom prst="rect">
              <a:avLst/>
            </a:prstGeom>
            <a:solidFill>
              <a:srgbClr val="9BC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88" tIns="38094" rIns="76188" bIns="38094" numCol="2" rtlCol="0" anchor="t"/>
            <a:lstStyle/>
            <a:p>
              <a:r>
                <a:rPr lang="en-US" sz="5000" dirty="0"/>
                <a:t> </a:t>
              </a:r>
              <a:r>
                <a:rPr lang="en-US" sz="5000" dirty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88468" y="2723847"/>
              <a:ext cx="2949858" cy="788128"/>
            </a:xfrm>
            <a:prstGeom prst="rect">
              <a:avLst/>
            </a:prstGeom>
            <a:solidFill>
              <a:srgbClr val="EEC7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88" tIns="38094" rIns="76188" bIns="38094" numCol="2" rtlCol="0" anchor="t"/>
            <a:lstStyle/>
            <a:p>
              <a:r>
                <a:rPr lang="en-US" sz="5000" dirty="0"/>
                <a:t> </a:t>
              </a:r>
              <a:r>
                <a:rPr lang="en-US" sz="5000" dirty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59058" y="3680128"/>
              <a:ext cx="2741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Avenir Book"/>
                  <a:cs typeface="Avenir Book"/>
                </a:defRPr>
              </a:lvl1pPr>
            </a:lstStyle>
            <a:p>
              <a:pPr algn="r"/>
              <a:r>
                <a:rPr lang="en-US" sz="1400" dirty="0" smtClean="0"/>
                <a:t>REDUCED COST: AUTOMATION &amp; CLOUD</a:t>
              </a:r>
              <a:endParaRPr lang="en-US" sz="14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807757" y="1916749"/>
              <a:ext cx="28932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AUTOMATION: FASTER </a:t>
              </a:r>
            </a:p>
            <a:p>
              <a:pPr algn="r"/>
              <a:r>
                <a:rPr lang="en-US" sz="1400" b="1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TIME TO ADOPT</a:t>
              </a:r>
            </a:p>
            <a:p>
              <a:pPr algn="r"/>
              <a:r>
                <a:rPr lang="en-US" sz="1400" b="1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(In weeks than months)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807757" y="4404023"/>
              <a:ext cx="2949858" cy="791863"/>
            </a:xfrm>
            <a:prstGeom prst="rect">
              <a:avLst/>
            </a:prstGeom>
            <a:solidFill>
              <a:srgbClr val="CC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88" tIns="38094" rIns="76188" bIns="38094" numCol="2" rtlCol="0" anchor="t"/>
            <a:lstStyle/>
            <a:p>
              <a:r>
                <a:rPr lang="en-US" sz="5000" dirty="0"/>
                <a:t> </a:t>
              </a:r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4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807757" y="5232730"/>
              <a:ext cx="2949858" cy="788128"/>
            </a:xfrm>
            <a:prstGeom prst="rect">
              <a:avLst/>
            </a:prstGeom>
            <a:solidFill>
              <a:srgbClr val="388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188" tIns="38094" rIns="76188" bIns="38094" numCol="2" rtlCol="0" anchor="t"/>
            <a:lstStyle/>
            <a:p>
              <a:r>
                <a:rPr lang="en-US" sz="5000" dirty="0"/>
                <a:t> </a:t>
              </a:r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5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  <a:p>
              <a:endParaRPr lang="en-US" sz="5000" b="1" dirty="0" smtClean="0">
                <a:latin typeface="Arial" pitchFamily="34" charset="0"/>
                <a:cs typeface="Arial" pitchFamily="34" charset="0"/>
              </a:endParaRPr>
            </a:p>
            <a:p>
              <a:endParaRPr lang="en-US" sz="5000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197662" y="5313377"/>
              <a:ext cx="2503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Avenir Book"/>
                  <a:cs typeface="Avenir Book"/>
                </a:defRPr>
              </a:lvl1pPr>
            </a:lstStyle>
            <a:p>
              <a:pPr algn="r"/>
              <a:r>
                <a:rPr lang="en-US" sz="1400" dirty="0" smtClean="0"/>
                <a:t>FLEXIBILITY TO EASILY CUSTOMIZE </a:t>
              </a:r>
              <a:endParaRPr lang="en-US" sz="14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197662" y="4440728"/>
              <a:ext cx="25033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Avenir Book"/>
                  <a:cs typeface="Avenir Book"/>
                </a:defRPr>
              </a:lvl1pPr>
            </a:lstStyle>
            <a:p>
              <a:pPr algn="r"/>
              <a:r>
                <a:rPr lang="en-US" sz="1400" dirty="0" smtClean="0"/>
                <a:t>RAPID INNOVATION CYCLES FOR DATA PRODUCTS</a:t>
              </a:r>
              <a:endParaRPr lang="en-US" sz="14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366783" y="2743817"/>
              <a:ext cx="23342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Avenir Book"/>
                  <a:cs typeface="Avenir Book"/>
                </a:defRPr>
              </a:lvl1pPr>
            </a:lstStyle>
            <a:p>
              <a:pPr algn="r"/>
              <a:r>
                <a:rPr lang="en-US" sz="1400" dirty="0" smtClean="0"/>
                <a:t>SIMPLIFIED TECHNOLOGY   RE-USE SKILLS, RESOURCES</a:t>
              </a:r>
              <a:endParaRPr lang="en-US" sz="1400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372685" y="2427983"/>
            <a:ext cx="34373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Arial"/>
                <a:cs typeface="Arial"/>
              </a:rPr>
              <a:t>MaxIQ</a:t>
            </a:r>
            <a:r>
              <a:rPr lang="en-US" sz="2000" dirty="0" smtClean="0">
                <a:latin typeface="Arial"/>
                <a:cs typeface="Arial"/>
              </a:rPr>
              <a:t> Suite provides a fastest way to Enterprise Intelligence: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“</a:t>
            </a:r>
            <a:r>
              <a:rPr lang="en-US" sz="2000" i="1" dirty="0" smtClean="0">
                <a:cs typeface="Arial"/>
              </a:rPr>
              <a:t>Relevant </a:t>
            </a:r>
            <a:r>
              <a:rPr lang="en-US" sz="2000" i="1" dirty="0">
                <a:cs typeface="Arial"/>
              </a:rPr>
              <a:t>Data, Computing Technology, Analytics &amp; Value-</a:t>
            </a:r>
            <a:r>
              <a:rPr lang="en-US" sz="2000" i="1" dirty="0" smtClean="0">
                <a:cs typeface="Arial"/>
              </a:rPr>
              <a:t>delivery</a:t>
            </a:r>
            <a:r>
              <a:rPr lang="en-US" sz="2000" dirty="0" smtClean="0">
                <a:latin typeface="Arial"/>
                <a:cs typeface="Arial"/>
              </a:rPr>
              <a:t>”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053664" y="1112627"/>
            <a:ext cx="298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Benefits to enterprises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20517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64886" y="2949718"/>
            <a:ext cx="695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 Platform Architecture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344930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Platform: Functional modules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61802" y="899857"/>
            <a:ext cx="8553864" cy="5531611"/>
            <a:chOff x="210110" y="716788"/>
            <a:chExt cx="8553864" cy="5531611"/>
          </a:xfrm>
        </p:grpSpPr>
        <p:sp>
          <p:nvSpPr>
            <p:cNvPr id="20" name="Rounded Rectangle 19"/>
            <p:cNvSpPr/>
            <p:nvPr/>
          </p:nvSpPr>
          <p:spPr>
            <a:xfrm>
              <a:off x="210110" y="716788"/>
              <a:ext cx="8553864" cy="5531611"/>
            </a:xfrm>
            <a:prstGeom prst="roundRect">
              <a:avLst>
                <a:gd name="adj" fmla="val 3739"/>
              </a:avLst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986866" y="1155699"/>
              <a:ext cx="1687234" cy="3924301"/>
            </a:xfrm>
            <a:prstGeom prst="roundRect">
              <a:avLst>
                <a:gd name="adj" fmla="val 8643"/>
              </a:avLst>
            </a:prstGeom>
            <a:solidFill>
              <a:srgbClr val="86B3D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1495" y="716789"/>
              <a:ext cx="6599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rPr>
                <a:t>MAX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rPr>
                <a:t>IQ Platform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55600" y="1155700"/>
              <a:ext cx="6539694" cy="2324100"/>
            </a:xfrm>
            <a:prstGeom prst="roundRect">
              <a:avLst>
                <a:gd name="adj" fmla="val 7904"/>
              </a:avLst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75997" y="2501900"/>
              <a:ext cx="1070424" cy="740967"/>
            </a:xfrm>
            <a:prstGeom prst="roundRect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 Connectors &amp; Ingestion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50597" y="1290684"/>
              <a:ext cx="2521203" cy="1046116"/>
            </a:xfrm>
            <a:prstGeom prst="roundRect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Design UI: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Self-service design of Data sources &amp; definitions, Apps, Schedule, Data profiling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.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086100" y="1290684"/>
              <a:ext cx="2412195" cy="1046116"/>
            </a:xfrm>
            <a:prstGeom prst="roundRect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Operations UI: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Monitoring, 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Alerts for all processing (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 Ingestion, 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DAG and App 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Processing)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650051" y="1316084"/>
              <a:ext cx="1159257" cy="1924598"/>
            </a:xfrm>
            <a:prstGeom prst="roundRect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827449" y="2501899"/>
              <a:ext cx="3569246" cy="740967"/>
            </a:xfrm>
            <a:prstGeom prst="roundRect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Processing (Execution &amp; Monitoring)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Data Ingestion and Spark Workflow Manager &amp; Job controller, Logging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 &amp; Monitoring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74495" y="1526603"/>
              <a:ext cx="1311013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/>
                </a:rPr>
                <a:t>Data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/>
                </a:rPr>
                <a:t>Exploration: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/>
                </a:rPr>
                <a:t>Profiling,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/>
                </a:rPr>
                <a:t>SQL,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/>
                </a:rPr>
                <a:t>MLLib,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/>
                </a:rPr>
                <a:t>Visualization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886199" y="3556000"/>
              <a:ext cx="4641327" cy="1524001"/>
            </a:xfrm>
            <a:prstGeom prst="roundRect">
              <a:avLst>
                <a:gd name="adj" fmla="val 8643"/>
              </a:avLst>
            </a:prstGeom>
            <a:solidFill>
              <a:srgbClr val="86B3D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55600" y="3556001"/>
              <a:ext cx="3378200" cy="1524000"/>
              <a:chOff x="521506" y="2133600"/>
              <a:chExt cx="3378200" cy="1524000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521506" y="2133600"/>
                <a:ext cx="3378200" cy="1524000"/>
              </a:xfrm>
              <a:prstGeom prst="roundRect">
                <a:avLst>
                  <a:gd name="adj" fmla="val 8643"/>
                </a:avLst>
              </a:prstGeom>
              <a:solidFill>
                <a:srgbClr val="3B7DB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641903" y="2293271"/>
                <a:ext cx="3121111" cy="642611"/>
              </a:xfrm>
              <a:prstGeom prst="roundRect">
                <a:avLst/>
              </a:prstGeom>
              <a:noFill/>
              <a:ln w="285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Extensions registry</a:t>
                </a:r>
              </a:p>
            </p:txBody>
          </p:sp>
        </p:grpSp>
        <p:sp>
          <p:nvSpPr>
            <p:cNvPr id="33" name="Rounded Rectangle 32"/>
            <p:cNvSpPr/>
            <p:nvPr/>
          </p:nvSpPr>
          <p:spPr>
            <a:xfrm>
              <a:off x="7113068" y="1353472"/>
              <a:ext cx="1413653" cy="869028"/>
            </a:xfrm>
            <a:prstGeom prst="roundRect">
              <a:avLst>
                <a:gd name="adj" fmla="val 12795"/>
              </a:avLst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Security, Authentication &amp; Authorizations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(LDAP)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63297" y="4466396"/>
              <a:ext cx="3121111" cy="534498"/>
            </a:xfrm>
            <a:prstGeom prst="roundRect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SDK : development of Extensions (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MapReduce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Spark, Java)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983042" y="3733800"/>
              <a:ext cx="1413653" cy="983328"/>
            </a:xfrm>
            <a:prstGeom prst="roundRect">
              <a:avLst>
                <a:gd name="adj" fmla="val 12795"/>
              </a:avLst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Operational Security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113068" y="3733800"/>
              <a:ext cx="1413653" cy="983328"/>
            </a:xfrm>
            <a:prstGeom prst="roundRect">
              <a:avLst>
                <a:gd name="adj" fmla="val 12795"/>
              </a:avLst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Metadata Management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113068" y="2543636"/>
              <a:ext cx="1413653" cy="869028"/>
            </a:xfrm>
            <a:prstGeom prst="roundRect">
              <a:avLst>
                <a:gd name="adj" fmla="val 12795"/>
              </a:avLst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User Management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548055" y="3733800"/>
              <a:ext cx="1413653" cy="983328"/>
            </a:xfrm>
            <a:prstGeom prst="roundRect">
              <a:avLst>
                <a:gd name="adj" fmla="val 12795"/>
              </a:avLst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Resource Management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597" y="5256169"/>
              <a:ext cx="2864103" cy="71283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SEARCH APPLICATIONS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444708" y="5243469"/>
              <a:ext cx="2575092" cy="71283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STREAMING DATA ANALYTICS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159500" y="5243469"/>
              <a:ext cx="2367221" cy="71283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‘R’ INTEGRATION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00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Platform: Logical architecture 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29" y="960965"/>
            <a:ext cx="8788400" cy="50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0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Platform: Logical architecture 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7" y="960965"/>
            <a:ext cx="8894920" cy="49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9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Platform: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Workflow manager &amp; Execution Agents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3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Platform: Data processing Agents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5" y="927094"/>
            <a:ext cx="8362585" cy="51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8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Platform: App processing Agents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1" y="847711"/>
            <a:ext cx="8568272" cy="49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Platform: Extensibility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7" y="1049865"/>
            <a:ext cx="8893408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Platform: search applications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4" y="1134533"/>
            <a:ext cx="8413227" cy="47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85" y="65996"/>
            <a:ext cx="754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55600" y="934391"/>
            <a:ext cx="7653867" cy="48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Introduction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Platform Details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Overview &amp; Use-cases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Technology Architecture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Competitive Analysis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Next in roadmap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Demonstrations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Platform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Solutions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Discussion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4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1121710"/>
            <a:ext cx="2628900" cy="1750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36" y="1037835"/>
            <a:ext cx="2974528" cy="198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4076700"/>
            <a:ext cx="2794235" cy="138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836" y="4076700"/>
            <a:ext cx="3101857" cy="153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" y="1104900"/>
            <a:ext cx="3187700" cy="19014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8594" y="2968235"/>
            <a:ext cx="27186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Re-use existing teams &amp; skills: </a:t>
            </a:r>
            <a:r>
              <a:rPr lang="en-US" sz="1400" dirty="0" smtClean="0">
                <a:latin typeface="Arial"/>
                <a:cs typeface="Arial"/>
              </a:rPr>
              <a:t>Automation + Flexibility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17850" y="2927146"/>
            <a:ext cx="30035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Reduced Complexity in managing Big Data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24550" y="2948512"/>
            <a:ext cx="3003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DIY Simplicity: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Drag &amp; Drop + extensibility 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7400" y="5633878"/>
            <a:ext cx="300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Intelligent Processing: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Right technology for right job &amp; data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26000" y="5664199"/>
            <a:ext cx="3873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End-to-end Platform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Connect &gt; Collect &gt; Prepare &gt; Analyze &gt; Consume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885" y="53296"/>
            <a:ext cx="754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Arial"/>
                <a:cs typeface="Arial"/>
              </a:rPr>
              <a:t>MAX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IQ Platform: Key value propositions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224202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Competitive Analysis – on value proposition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798384"/>
              </p:ext>
            </p:extLst>
          </p:nvPr>
        </p:nvGraphicFramePr>
        <p:xfrm>
          <a:off x="419097" y="1219203"/>
          <a:ext cx="7268635" cy="53734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44662"/>
                <a:gridCol w="1109715"/>
                <a:gridCol w="1033726"/>
                <a:gridCol w="880532"/>
              </a:tblGrid>
              <a:tr h="35560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latin typeface="Arial"/>
                          <a:cs typeface="Arial"/>
                        </a:rPr>
                        <a:t>MAXIQ FEATURES / OFFERING</a:t>
                      </a:r>
                      <a:endParaRPr lang="en-US" sz="1200" b="1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"/>
                          <a:cs typeface="Arial"/>
                        </a:rPr>
                        <a:t>DATAMEER</a:t>
                      </a:r>
                      <a:endParaRPr lang="en-US" sz="1200" b="1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"/>
                          <a:cs typeface="Arial"/>
                        </a:rPr>
                        <a:t>PLATFORA</a:t>
                      </a:r>
                      <a:endParaRPr lang="en-US" sz="1200" b="1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"/>
                          <a:cs typeface="Arial"/>
                        </a:rPr>
                        <a:t>IIP</a:t>
                      </a:r>
                      <a:endParaRPr lang="en-US" sz="1200" b="1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2353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Data Integration: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Out-of-box connectors (ingestion &amp; consumption)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853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Enterprise grade data management 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Business users’ a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d-hoc analysis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Enterprise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scale &amp; complexity of operational analytics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Integrated feature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dirty="0" smtClean="0">
                          <a:latin typeface="Arial"/>
                          <a:cs typeface="Arial"/>
                        </a:rPr>
                        <a:t>for Big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Data ‘Search’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Data Visualization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Pre-built Industry Solutions &amp; Analytics Apps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Time to market for new analytics apps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On-cloud Offering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Analytics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Apps &amp; Data : Self-service designs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Analytics Functions / Modules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379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Extensibility / Usability 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567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Under-the-hood: Technology, intelligence &amp; Enterprise grade Governance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567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/>
                          <a:cs typeface="Arial"/>
                        </a:rPr>
                        <a:t>Machine Learning &amp; Data Sciences 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0671" y="659106"/>
            <a:ext cx="1041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Similar </a:t>
            </a:r>
          </a:p>
          <a:p>
            <a:r>
              <a:rPr lang="en-US" sz="1200" dirty="0" smtClean="0">
                <a:latin typeface="Arial"/>
                <a:cs typeface="Arial"/>
              </a:rPr>
              <a:t>Capability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6205" y="659106"/>
            <a:ext cx="1337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We are </a:t>
            </a:r>
          </a:p>
          <a:p>
            <a:r>
              <a:rPr lang="en-US" sz="1200" dirty="0" smtClean="0">
                <a:latin typeface="Arial"/>
                <a:cs typeface="Arial"/>
              </a:rPr>
              <a:t>currently better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2067" y="659106"/>
            <a:ext cx="106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We are still </a:t>
            </a:r>
          </a:p>
          <a:p>
            <a:r>
              <a:rPr lang="en-US" sz="1200" dirty="0" smtClean="0">
                <a:latin typeface="Arial"/>
                <a:cs typeface="Arial"/>
              </a:rPr>
              <a:t>catching up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7121" y="650563"/>
            <a:ext cx="1377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We are </a:t>
            </a:r>
          </a:p>
          <a:p>
            <a:r>
              <a:rPr lang="en-US" sz="1200" dirty="0" smtClean="0">
                <a:latin typeface="Arial"/>
                <a:cs typeface="Arial"/>
              </a:rPr>
              <a:t>inherently better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97568" y="772139"/>
            <a:ext cx="203200" cy="203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130341" y="5492784"/>
            <a:ext cx="203200" cy="203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130341" y="5867859"/>
            <a:ext cx="203200" cy="203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245820" y="5492784"/>
            <a:ext cx="203200" cy="203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245820" y="5867859"/>
            <a:ext cx="203200" cy="203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461764" y="680581"/>
            <a:ext cx="106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Feature not available yet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130341" y="1688686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245820" y="1688686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130341" y="2080694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45820" y="2080694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130341" y="2438836"/>
            <a:ext cx="203200" cy="203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245820" y="2438836"/>
            <a:ext cx="203200" cy="203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245820" y="3445530"/>
            <a:ext cx="203200" cy="203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130341" y="4469157"/>
            <a:ext cx="203200" cy="203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130341" y="5150304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245820" y="5150304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5130341" y="2763112"/>
            <a:ext cx="203200" cy="203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245820" y="2763112"/>
            <a:ext cx="203200" cy="203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5130341" y="3109623"/>
            <a:ext cx="203200" cy="203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245820" y="3109623"/>
            <a:ext cx="203200" cy="203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245820" y="3802401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245820" y="4127948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245820" y="4469157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245820" y="4793433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130341" y="3802401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130341" y="4127948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130341" y="4793433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130341" y="3445530"/>
            <a:ext cx="203200" cy="203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190126" y="772139"/>
            <a:ext cx="203200" cy="203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3628867" y="772139"/>
            <a:ext cx="203200" cy="203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863005" y="772139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47471" y="772139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7154656" y="1688686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130341" y="6276794"/>
            <a:ext cx="203200" cy="203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245820" y="6276794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154656" y="5867859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154656" y="5492784"/>
            <a:ext cx="203200" cy="203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154656" y="4793433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7154656" y="5150304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7154656" y="4469157"/>
            <a:ext cx="203200" cy="203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7154656" y="4127948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154656" y="3802401"/>
            <a:ext cx="203200" cy="203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7154656" y="3445530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154656" y="3109623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154656" y="2763112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154656" y="2438836"/>
            <a:ext cx="203200" cy="203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154656" y="2080694"/>
            <a:ext cx="203200" cy="2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06163" y="6172541"/>
            <a:ext cx="38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6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 Platform: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next up (immediate)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03664060"/>
              </p:ext>
            </p:extLst>
          </p:nvPr>
        </p:nvGraphicFramePr>
        <p:xfrm>
          <a:off x="423337" y="1058340"/>
          <a:ext cx="8229600" cy="618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9471" y="1981200"/>
            <a:ext cx="2861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User management &amp; access control integration</a:t>
            </a:r>
          </a:p>
          <a:p>
            <a:endParaRPr lang="en-US" sz="1600" dirty="0"/>
          </a:p>
          <a:p>
            <a:r>
              <a:rPr lang="en-US" sz="1600" dirty="0" smtClean="0"/>
              <a:t>HBASE as a data-store &amp; interactive reads</a:t>
            </a:r>
          </a:p>
          <a:p>
            <a:endParaRPr lang="en-US" sz="1600" dirty="0"/>
          </a:p>
          <a:p>
            <a:r>
              <a:rPr lang="en-US" sz="1600" dirty="0" smtClean="0"/>
              <a:t>Dataflow to Elastic - </a:t>
            </a:r>
            <a:r>
              <a:rPr lang="en-US" sz="1600" dirty="0" err="1" smtClean="0"/>
              <a:t>Kibana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Bug fixes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200403" y="1977099"/>
            <a:ext cx="28617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Multi-tenancy – on same cluster</a:t>
            </a:r>
          </a:p>
          <a:p>
            <a:endParaRPr lang="en-US" sz="1600" dirty="0"/>
          </a:p>
          <a:p>
            <a:r>
              <a:rPr lang="en-US" sz="1600" dirty="0" smtClean="0"/>
              <a:t>Integration with Azure cloud for auto-provisioning</a:t>
            </a:r>
          </a:p>
          <a:p>
            <a:endParaRPr lang="en-US" sz="1600" dirty="0" smtClean="0"/>
          </a:p>
          <a:p>
            <a:r>
              <a:rPr lang="en-US" sz="1600" dirty="0" smtClean="0"/>
              <a:t>External / functional </a:t>
            </a:r>
            <a:r>
              <a:rPr lang="en-US" sz="1600" dirty="0"/>
              <a:t>data </a:t>
            </a:r>
            <a:r>
              <a:rPr lang="en-US" sz="1600" dirty="0" smtClean="0"/>
              <a:t>connectors &amp; access </a:t>
            </a:r>
            <a:r>
              <a:rPr lang="en-US" sz="1600" dirty="0"/>
              <a:t>framework</a:t>
            </a:r>
          </a:p>
          <a:p>
            <a:endParaRPr lang="en-US" sz="1600" dirty="0" smtClean="0"/>
          </a:p>
          <a:p>
            <a:r>
              <a:rPr lang="en-US" sz="1600" dirty="0" smtClean="0"/>
              <a:t>Performance Improvement in DAG processing </a:t>
            </a:r>
          </a:p>
          <a:p>
            <a:endParaRPr lang="en-US" sz="1600" dirty="0" smtClean="0"/>
          </a:p>
          <a:p>
            <a:r>
              <a:rPr lang="en-US" sz="1600" dirty="0" smtClean="0"/>
              <a:t>Bug Fixes 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926671" y="1966933"/>
            <a:ext cx="28617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Streaming data processing </a:t>
            </a:r>
          </a:p>
          <a:p>
            <a:endParaRPr lang="en-US" sz="1600" dirty="0"/>
          </a:p>
          <a:p>
            <a:r>
              <a:rPr lang="en-US" sz="1600" dirty="0" smtClean="0"/>
              <a:t>Extension framework (data transformation, mining)</a:t>
            </a:r>
          </a:p>
          <a:p>
            <a:endParaRPr lang="en-US" sz="1600" dirty="0"/>
          </a:p>
          <a:p>
            <a:r>
              <a:rPr lang="en-US" sz="1600" dirty="0" smtClean="0"/>
              <a:t>(Preliminary) Visualization </a:t>
            </a:r>
          </a:p>
          <a:p>
            <a:endParaRPr lang="en-US" sz="1600" dirty="0"/>
          </a:p>
          <a:p>
            <a:r>
              <a:rPr lang="en-US" sz="1600" dirty="0" smtClean="0"/>
              <a:t>Downstream integration: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- Databases &amp; stores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- Visualization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- Data Sciences work-flow (H2O or other)</a:t>
            </a:r>
          </a:p>
          <a:p>
            <a:endParaRPr lang="en-US" sz="1600" dirty="0" smtClean="0"/>
          </a:p>
          <a:p>
            <a:r>
              <a:rPr lang="en-US" sz="1600" dirty="0"/>
              <a:t>Data security &amp; </a:t>
            </a:r>
            <a:r>
              <a:rPr lang="en-US" sz="1600" dirty="0" smtClean="0"/>
              <a:t>governance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809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1690" y="2949718"/>
            <a:ext cx="695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Case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Studies – </a:t>
            </a:r>
            <a:r>
              <a:rPr lang="en-US" sz="2400" dirty="0" err="1" smtClean="0">
                <a:solidFill>
                  <a:srgbClr val="000000"/>
                </a:solidFill>
                <a:latin typeface="Arial"/>
                <a:cs typeface="Arial"/>
              </a:rPr>
              <a:t>MaxIQ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 Platform</a:t>
            </a:r>
            <a:endParaRPr lang="en-US" sz="2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78144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985" y="65996"/>
            <a:ext cx="825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Credit Bureau client adopts Big Data for massive scale data-products within </a:t>
            </a:r>
            <a:r>
              <a:rPr lang="en-US" sz="2800" dirty="0" smtClean="0">
                <a:solidFill>
                  <a:schemeClr val="accent1"/>
                </a:solidFill>
                <a:latin typeface="Arial"/>
                <a:cs typeface="Arial"/>
              </a:rPr>
              <a:t>8 weeks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97" y="3641146"/>
            <a:ext cx="5698770" cy="2972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5" y="1020103"/>
            <a:ext cx="6532033" cy="255004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47734" y="3265345"/>
            <a:ext cx="812800" cy="321734"/>
          </a:xfrm>
          <a:prstGeom prst="roundRect">
            <a:avLst/>
          </a:prstGeom>
          <a:noFill/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78129" y="1794924"/>
            <a:ext cx="1845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  <a:latin typeface="Arial"/>
                <a:cs typeface="Arial"/>
              </a:rPr>
              <a:t>One of the many datasets was more than 1Billion records</a:t>
            </a:r>
            <a:endParaRPr lang="en-US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8940" y="5079987"/>
            <a:ext cx="1845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  <a:latin typeface="Arial"/>
                <a:cs typeface="Arial"/>
              </a:rPr>
              <a:t>A complex analytics process to deliver products at large scale</a:t>
            </a:r>
            <a:endParaRPr lang="en-US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6637856" y="2844790"/>
            <a:ext cx="778933" cy="694266"/>
          </a:xfrm>
          <a:prstGeom prst="leftArrow">
            <a:avLst/>
          </a:prstGeom>
          <a:noFill/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0800000">
            <a:off x="2649367" y="5706522"/>
            <a:ext cx="778933" cy="694266"/>
          </a:xfrm>
          <a:prstGeom prst="leftArrow">
            <a:avLst/>
          </a:prstGeom>
          <a:noFill/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81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985" y="65996"/>
            <a:ext cx="825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Banking client goes on Big Data technology with their cross-sell &amp; up-sell Analytics within </a:t>
            </a:r>
            <a:r>
              <a:rPr lang="en-US" sz="2800" dirty="0" smtClean="0">
                <a:solidFill>
                  <a:srgbClr val="4F81BD"/>
                </a:solidFill>
                <a:latin typeface="Arial"/>
                <a:cs typeface="Arial"/>
              </a:rPr>
              <a:t>10 weeks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85" y="1591739"/>
            <a:ext cx="4615375" cy="28544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650" y="1557873"/>
            <a:ext cx="36412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33 Data sources</a:t>
            </a:r>
          </a:p>
          <a:p>
            <a:r>
              <a:rPr lang="en-US" sz="2400" dirty="0" smtClean="0">
                <a:latin typeface="Arial"/>
                <a:cs typeface="Arial"/>
              </a:rPr>
              <a:t>27 million customers</a:t>
            </a:r>
          </a:p>
          <a:p>
            <a:r>
              <a:rPr lang="en-US" sz="2400" dirty="0" smtClean="0">
                <a:latin typeface="Arial"/>
                <a:cs typeface="Arial"/>
              </a:rPr>
              <a:t>2.5 billion records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A system of complex repeatable analytical processes - to drive regular cross-sell and up-sell campaigns.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65858" y="4748373"/>
            <a:ext cx="45341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solidFill>
                  <a:srgbClr val="4F81BD"/>
                </a:solidFill>
                <a:latin typeface="Arial"/>
                <a:cs typeface="Arial"/>
              </a:rPr>
              <a:t>Now, they release campaigns in hours and not in weeks.</a:t>
            </a:r>
          </a:p>
          <a:p>
            <a:endParaRPr lang="en-US" dirty="0" smtClean="0">
              <a:solidFill>
                <a:srgbClr val="4F81BD"/>
              </a:solidFill>
              <a:latin typeface="Arial"/>
              <a:cs typeface="Arial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solidFill>
                  <a:srgbClr val="4F81BD"/>
                </a:solidFill>
                <a:latin typeface="Arial"/>
                <a:cs typeface="Arial"/>
              </a:rPr>
              <a:t>Started to iterate over new data &gt; new value.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985" y="4677453"/>
            <a:ext cx="44829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Leveraged our </a:t>
            </a:r>
            <a:r>
              <a:rPr lang="en-US" sz="2000" dirty="0" smtClean="0">
                <a:latin typeface="Arial"/>
                <a:cs typeface="Arial"/>
              </a:rPr>
              <a:t>platform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For large scale data fusion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Design &amp; execution of Analytics Processes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Deliver </a:t>
            </a:r>
            <a:r>
              <a:rPr lang="en-US" sz="2000" dirty="0">
                <a:latin typeface="Arial"/>
                <a:cs typeface="Arial"/>
              </a:rPr>
              <a:t>end-value faster. </a:t>
            </a:r>
          </a:p>
        </p:txBody>
      </p:sp>
    </p:spTree>
    <p:extLst>
      <p:ext uri="{BB962C8B-B14F-4D97-AF65-F5344CB8AC3E}">
        <p14:creationId xmlns:p14="http://schemas.microsoft.com/office/powerpoint/2010/main" val="262118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985" y="65996"/>
            <a:ext cx="825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Retailer’s offline stores analytics POC delivered on cloud, from data to outcome: in </a:t>
            </a:r>
            <a:r>
              <a:rPr lang="en-US" sz="2800" dirty="0" smtClean="0">
                <a:solidFill>
                  <a:srgbClr val="4F81BD"/>
                </a:solidFill>
                <a:latin typeface="Arial"/>
                <a:cs typeface="Arial"/>
              </a:rPr>
              <a:t>2 weeks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8" y="2455332"/>
            <a:ext cx="6627781" cy="39945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9" y="1185333"/>
            <a:ext cx="5795499" cy="18965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831962" y="1185333"/>
            <a:ext cx="2295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Arial"/>
                <a:cs typeface="Arial"/>
              </a:rPr>
              <a:t>40 million retail transactional data with various attributes</a:t>
            </a:r>
            <a:endParaRPr lang="en-US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6053029" y="1462123"/>
            <a:ext cx="778933" cy="694266"/>
          </a:xfrm>
          <a:prstGeom prst="leftArrow">
            <a:avLst/>
          </a:prstGeom>
          <a:noFill/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30531" y="3083283"/>
            <a:ext cx="2027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Arial"/>
                <a:cs typeface="Arial"/>
              </a:rPr>
              <a:t>Problem discovery solution based on multiple hypotheses</a:t>
            </a:r>
            <a:endParaRPr lang="en-US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7329657" y="4334411"/>
            <a:ext cx="778933" cy="694266"/>
          </a:xfrm>
          <a:prstGeom prst="leftArrow">
            <a:avLst/>
          </a:prstGeom>
          <a:noFill/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02" y="5238284"/>
            <a:ext cx="2943240" cy="12624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40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/>
          <p:cNvSpPr/>
          <p:nvPr/>
        </p:nvSpPr>
        <p:spPr>
          <a:xfrm>
            <a:off x="1826439" y="4498658"/>
            <a:ext cx="4907899" cy="1190954"/>
          </a:xfrm>
          <a:prstGeom prst="roundRect">
            <a:avLst>
              <a:gd name="adj" fmla="val 62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64227" y="108500"/>
            <a:ext cx="8193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Pre-</a:t>
            </a:r>
            <a:r>
              <a:rPr lang="en-US" dirty="0"/>
              <a:t>built Solutions on Platform: </a:t>
            </a:r>
            <a:r>
              <a:rPr lang="en-US" dirty="0" smtClean="0"/>
              <a:t>AugmentIQ focus </a:t>
            </a:r>
            <a:r>
              <a:rPr lang="en-US" dirty="0"/>
              <a:t>areas 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41041" y="2894939"/>
            <a:ext cx="486130" cy="506399"/>
            <a:chOff x="179512" y="1489657"/>
            <a:chExt cx="557088" cy="558800"/>
          </a:xfrm>
        </p:grpSpPr>
        <p:sp>
          <p:nvSpPr>
            <p:cNvPr id="49" name="Oval 48"/>
            <p:cNvSpPr/>
            <p:nvPr/>
          </p:nvSpPr>
          <p:spPr>
            <a:xfrm>
              <a:off x="179512" y="1489657"/>
              <a:ext cx="557088" cy="558800"/>
            </a:xfrm>
            <a:prstGeom prst="ellipse">
              <a:avLst/>
            </a:prstGeom>
            <a:solidFill>
              <a:srgbClr val="354A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301" y="1562846"/>
              <a:ext cx="417082" cy="389881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7347" y="4838908"/>
            <a:ext cx="486130" cy="506399"/>
            <a:chOff x="204912" y="5635217"/>
            <a:chExt cx="557088" cy="558800"/>
          </a:xfrm>
        </p:grpSpPr>
        <p:sp>
          <p:nvSpPr>
            <p:cNvPr id="53" name="Oval 52"/>
            <p:cNvSpPr/>
            <p:nvPr/>
          </p:nvSpPr>
          <p:spPr>
            <a:xfrm>
              <a:off x="204912" y="5635217"/>
              <a:ext cx="557088" cy="5588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00" y="5686017"/>
              <a:ext cx="482600" cy="451126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163206" y="4466382"/>
            <a:ext cx="486130" cy="506399"/>
            <a:chOff x="179512" y="4937443"/>
            <a:chExt cx="557088" cy="558800"/>
          </a:xfrm>
        </p:grpSpPr>
        <p:sp>
          <p:nvSpPr>
            <p:cNvPr id="67" name="Oval 66"/>
            <p:cNvSpPr/>
            <p:nvPr/>
          </p:nvSpPr>
          <p:spPr>
            <a:xfrm>
              <a:off x="179512" y="4937443"/>
              <a:ext cx="557088" cy="558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400" y="5029200"/>
              <a:ext cx="366823" cy="342900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17254" y="4053187"/>
            <a:ext cx="486130" cy="506399"/>
            <a:chOff x="2122612" y="3320785"/>
            <a:chExt cx="557088" cy="558800"/>
          </a:xfrm>
        </p:grpSpPr>
        <p:sp>
          <p:nvSpPr>
            <p:cNvPr id="75" name="Oval 74"/>
            <p:cNvSpPr/>
            <p:nvPr/>
          </p:nvSpPr>
          <p:spPr>
            <a:xfrm>
              <a:off x="2122612" y="3320785"/>
              <a:ext cx="557088" cy="558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0712" y="3403070"/>
              <a:ext cx="393995" cy="368300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141041" y="2109217"/>
            <a:ext cx="486130" cy="506399"/>
            <a:chOff x="2908300" y="3436514"/>
            <a:chExt cx="557088" cy="558800"/>
          </a:xfrm>
        </p:grpSpPr>
        <p:sp>
          <p:nvSpPr>
            <p:cNvPr id="78" name="Oval 77"/>
            <p:cNvSpPr/>
            <p:nvPr/>
          </p:nvSpPr>
          <p:spPr>
            <a:xfrm>
              <a:off x="2908300" y="3436514"/>
              <a:ext cx="557088" cy="558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8000" y="3556000"/>
              <a:ext cx="306931" cy="286914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494100" y="2481743"/>
            <a:ext cx="486130" cy="506399"/>
            <a:chOff x="2351212" y="1793028"/>
            <a:chExt cx="557088" cy="558800"/>
          </a:xfrm>
        </p:grpSpPr>
        <p:sp>
          <p:nvSpPr>
            <p:cNvPr id="81" name="Oval 80"/>
            <p:cNvSpPr/>
            <p:nvPr/>
          </p:nvSpPr>
          <p:spPr>
            <a:xfrm>
              <a:off x="2351212" y="1793028"/>
              <a:ext cx="557088" cy="558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9312" y="1856528"/>
              <a:ext cx="434753" cy="406400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494100" y="3267465"/>
            <a:ext cx="486130" cy="506399"/>
            <a:chOff x="179512" y="2179214"/>
            <a:chExt cx="557088" cy="558800"/>
          </a:xfrm>
        </p:grpSpPr>
        <p:sp>
          <p:nvSpPr>
            <p:cNvPr id="84" name="Oval 83"/>
            <p:cNvSpPr/>
            <p:nvPr/>
          </p:nvSpPr>
          <p:spPr>
            <a:xfrm>
              <a:off x="179512" y="2179214"/>
              <a:ext cx="557088" cy="558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000" y="2230014"/>
              <a:ext cx="419100" cy="391767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41041" y="3680661"/>
            <a:ext cx="486130" cy="506399"/>
            <a:chOff x="2529012" y="2921800"/>
            <a:chExt cx="486130" cy="506399"/>
          </a:xfrm>
        </p:grpSpPr>
        <p:sp>
          <p:nvSpPr>
            <p:cNvPr id="87" name="Oval 86"/>
            <p:cNvSpPr/>
            <p:nvPr/>
          </p:nvSpPr>
          <p:spPr>
            <a:xfrm>
              <a:off x="2529012" y="2921800"/>
              <a:ext cx="486130" cy="506399"/>
            </a:xfrm>
            <a:prstGeom prst="ellipse">
              <a:avLst/>
            </a:prstGeom>
            <a:solidFill>
              <a:srgbClr val="00B1EB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724" y="3003550"/>
              <a:ext cx="368618" cy="342900"/>
            </a:xfrm>
            <a:prstGeom prst="rect">
              <a:avLst/>
            </a:prstGeom>
          </p:spPr>
        </p:pic>
      </p:grpSp>
      <p:sp>
        <p:nvSpPr>
          <p:cNvPr id="89" name="Isosceles Triangle 88"/>
          <p:cNvSpPr/>
          <p:nvPr/>
        </p:nvSpPr>
        <p:spPr>
          <a:xfrm rot="5400000">
            <a:off x="-841250" y="3654596"/>
            <a:ext cx="4554174" cy="3705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1041" y="1562807"/>
            <a:ext cx="109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2819" y="4793093"/>
            <a:ext cx="820657" cy="90361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6253" y="4793093"/>
            <a:ext cx="820657" cy="90361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2517" y="4793093"/>
            <a:ext cx="820657" cy="90361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5951" y="4793093"/>
            <a:ext cx="820657" cy="90361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9385" y="4793093"/>
            <a:ext cx="820657" cy="90361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9686" y="4793093"/>
            <a:ext cx="820657" cy="903615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204526" y="4524766"/>
            <a:ext cx="552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Infrastructure – On-premise or on-cloud </a:t>
            </a:r>
            <a:endParaRPr lang="en-US" sz="1400" dirty="0"/>
          </a:p>
        </p:txBody>
      </p:sp>
      <p:sp>
        <p:nvSpPr>
          <p:cNvPr id="109" name="Rounded Rectangle 108"/>
          <p:cNvSpPr/>
          <p:nvPr/>
        </p:nvSpPr>
        <p:spPr>
          <a:xfrm>
            <a:off x="1826439" y="3243411"/>
            <a:ext cx="4886358" cy="1176112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1804898" y="2615615"/>
            <a:ext cx="4907899" cy="540879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2377366" y="2691796"/>
            <a:ext cx="3841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Horizontal Solutions &amp; Accelerators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40" name="Isosceles Triangle 139"/>
          <p:cNvSpPr/>
          <p:nvPr/>
        </p:nvSpPr>
        <p:spPr>
          <a:xfrm rot="5400000">
            <a:off x="4914157" y="3654597"/>
            <a:ext cx="4554174" cy="3705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7422455" y="3393079"/>
            <a:ext cx="16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Value delivery &amp; consumption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1992518" y="3629150"/>
            <a:ext cx="4487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MAXIQ</a:t>
            </a:r>
          </a:p>
        </p:txBody>
      </p:sp>
      <p:sp>
        <p:nvSpPr>
          <p:cNvPr id="144" name="Oval 143"/>
          <p:cNvSpPr/>
          <p:nvPr/>
        </p:nvSpPr>
        <p:spPr>
          <a:xfrm>
            <a:off x="1868856" y="3306183"/>
            <a:ext cx="363718" cy="3499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96105" y="243964"/>
            <a:ext cx="363718" cy="34994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1804898" y="1596673"/>
            <a:ext cx="1530969" cy="943751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KYC, (Credit) Risk &amp; Monitoring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3532753" y="1596673"/>
            <a:ext cx="1503288" cy="943751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Customer </a:t>
            </a:r>
            <a:r>
              <a:rPr lang="en-US" sz="1600" dirty="0" smtClean="0">
                <a:solidFill>
                  <a:schemeClr val="accent3"/>
                </a:solidFill>
              </a:rPr>
              <a:t>Experience Analytics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232927" y="1596673"/>
            <a:ext cx="1479869" cy="943751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Intelligence Backbone for IOT</a:t>
            </a:r>
          </a:p>
        </p:txBody>
      </p:sp>
    </p:spTree>
    <p:extLst>
      <p:ext uri="{BB962C8B-B14F-4D97-AF65-F5344CB8AC3E}">
        <p14:creationId xmlns:p14="http://schemas.microsoft.com/office/powerpoint/2010/main" val="160556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64227" y="108500"/>
            <a:ext cx="8193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Pre-</a:t>
            </a:r>
            <a:r>
              <a:rPr lang="en-US" dirty="0"/>
              <a:t>built Solutions on Platform: focus areas 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2117465" y="3996547"/>
            <a:ext cx="4653902" cy="540879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2689932" y="4072728"/>
            <a:ext cx="3841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Horizontal Solutions &amp; Accelerators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6105" y="243964"/>
            <a:ext cx="363718" cy="34994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2117464" y="2977605"/>
            <a:ext cx="1530969" cy="943751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KYC, (Credit) Risk &amp; Monitoring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3726788" y="2977605"/>
            <a:ext cx="1503288" cy="943751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Customer Experience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291498" y="2977605"/>
            <a:ext cx="1479869" cy="943751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Intelligence Backbone for IOT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28632" y="5267533"/>
            <a:ext cx="7329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en-US" sz="1200" dirty="0">
                <a:solidFill>
                  <a:srgbClr val="000000"/>
                </a:solidFill>
                <a:ea typeface="Lucida Grande"/>
                <a:cs typeface="Lucida Grande"/>
              </a:rPr>
              <a:t>IDENTIQ: Advanced Entity Resolution (de-duplication of customer records from multiple source</a:t>
            </a: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)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Entity Search: fuzzy &amp; phonetic search for customer or commercial </a:t>
            </a:r>
            <a:r>
              <a:rPr lang="en-US" sz="12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entities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Information Extraction: contextual information mining from email text</a:t>
            </a:r>
            <a:endParaRPr lang="en-US" sz="1200" dirty="0"/>
          </a:p>
        </p:txBody>
      </p:sp>
      <p:sp>
        <p:nvSpPr>
          <p:cNvPr id="7" name="Down Arrow 6"/>
          <p:cNvSpPr/>
          <p:nvPr/>
        </p:nvSpPr>
        <p:spPr>
          <a:xfrm>
            <a:off x="4275502" y="4605158"/>
            <a:ext cx="440266" cy="491067"/>
          </a:xfrm>
          <a:prstGeom prst="downArrow">
            <a:avLst/>
          </a:prstGeom>
          <a:ln w="3175" cmpd="sng"/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59663" y="2792525"/>
            <a:ext cx="16014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Consumer Risk Data mart &amp; Analytics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Early Warning : For commercial lending using external data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Non-traditional Credit Risk Score</a:t>
            </a:r>
            <a:endParaRPr lang="en-US" sz="1200" dirty="0"/>
          </a:p>
        </p:txBody>
      </p:sp>
      <p:sp>
        <p:nvSpPr>
          <p:cNvPr id="60" name="Down Arrow 59"/>
          <p:cNvSpPr/>
          <p:nvPr/>
        </p:nvSpPr>
        <p:spPr>
          <a:xfrm rot="5400000">
            <a:off x="1557699" y="3266707"/>
            <a:ext cx="440266" cy="491067"/>
          </a:xfrm>
          <a:prstGeom prst="downArrow">
            <a:avLst/>
          </a:prstGeom>
          <a:ln w="3175" cmpd="sng"/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608870" y="1423006"/>
            <a:ext cx="4503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Single View of Customer &amp; Real-time engagement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Customer-product affinity &amp; real-time recommendations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Data Monetization: </a:t>
            </a:r>
            <a:r>
              <a:rPr lang="en-US" sz="1200" dirty="0">
                <a:solidFill>
                  <a:srgbClr val="000000"/>
                </a:solidFill>
                <a:ea typeface="Lucida Grande"/>
                <a:cs typeface="Lucida Grande"/>
              </a:rPr>
              <a:t>Real-time data exchange / enrichment - across data sharing entities</a:t>
            </a:r>
            <a:endParaRPr lang="en-US" sz="1200" dirty="0" smtClean="0">
              <a:solidFill>
                <a:srgbClr val="000000"/>
              </a:solidFill>
              <a:ea typeface="Lucida Grande"/>
              <a:cs typeface="Lucida Grande"/>
            </a:endParaRPr>
          </a:p>
          <a:p>
            <a:pPr marL="171450" indent="-171450">
              <a:buFont typeface="Wingdings" charset="2"/>
              <a:buChar char="§"/>
            </a:pPr>
            <a:endParaRPr lang="en-US" sz="1200" dirty="0"/>
          </a:p>
        </p:txBody>
      </p:sp>
      <p:sp>
        <p:nvSpPr>
          <p:cNvPr id="62" name="Down Arrow 61"/>
          <p:cNvSpPr/>
          <p:nvPr/>
        </p:nvSpPr>
        <p:spPr>
          <a:xfrm rot="10800000">
            <a:off x="4224702" y="2354004"/>
            <a:ext cx="440266" cy="491067"/>
          </a:xfrm>
          <a:prstGeom prst="downArrow">
            <a:avLst/>
          </a:prstGeom>
          <a:ln w="3175" cmpd="sng"/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288598" y="2639420"/>
            <a:ext cx="1889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Monitoring &amp; Alert systems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Streaming Analytics &amp; pattern aberrations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>
                <a:solidFill>
                  <a:srgbClr val="000000"/>
                </a:solidFill>
                <a:ea typeface="Lucida Grande"/>
                <a:cs typeface="Lucida Grande"/>
              </a:rPr>
              <a:t>Data Monetization: Real-time data exchange / enrichment - across data sharing </a:t>
            </a:r>
            <a:r>
              <a:rPr lang="en-US" sz="1200" dirty="0" smtClean="0">
                <a:solidFill>
                  <a:srgbClr val="000000"/>
                </a:solidFill>
                <a:ea typeface="Lucida Grande"/>
                <a:cs typeface="Lucida Grande"/>
              </a:rPr>
              <a:t>entities</a:t>
            </a:r>
          </a:p>
          <a:p>
            <a:pPr marL="171450" indent="-171450">
              <a:buFont typeface="Wingdings" charset="2"/>
              <a:buChar char="§"/>
            </a:pPr>
            <a:endParaRPr lang="en-US" sz="1200" dirty="0"/>
          </a:p>
        </p:txBody>
      </p:sp>
      <p:sp>
        <p:nvSpPr>
          <p:cNvPr id="64" name="Down Arrow 63"/>
          <p:cNvSpPr/>
          <p:nvPr/>
        </p:nvSpPr>
        <p:spPr>
          <a:xfrm rot="16200000">
            <a:off x="6856798" y="3266707"/>
            <a:ext cx="440266" cy="491067"/>
          </a:xfrm>
          <a:prstGeom prst="downArrow">
            <a:avLst/>
          </a:prstGeom>
          <a:ln w="3175" cmpd="sng"/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985" y="65996"/>
            <a:ext cx="825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Demonstrations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5600" y="934391"/>
            <a:ext cx="7653867" cy="97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err="1" smtClean="0">
                <a:latin typeface="Arial"/>
                <a:cs typeface="Arial"/>
              </a:rPr>
              <a:t>MaxIQ</a:t>
            </a:r>
            <a:r>
              <a:rPr lang="en-US" sz="2400" dirty="0" smtClean="0">
                <a:latin typeface="Arial"/>
                <a:cs typeface="Arial"/>
              </a:rPr>
              <a:t> Platform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err="1" smtClean="0">
                <a:latin typeface="Arial"/>
                <a:cs typeface="Arial"/>
              </a:rPr>
              <a:t>MaxIQ</a:t>
            </a:r>
            <a:r>
              <a:rPr lang="en-US" sz="2400" dirty="0" smtClean="0">
                <a:latin typeface="Arial"/>
                <a:cs typeface="Arial"/>
              </a:rPr>
              <a:t> Sample solutions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7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85" y="65996"/>
            <a:ext cx="754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About </a:t>
            </a:r>
            <a:r>
              <a:rPr lang="en-US" dirty="0" smtClean="0"/>
              <a:t>Us: Introduction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7765" y="1052922"/>
            <a:ext cx="2600536" cy="102797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dirty="0" smtClean="0">
                <a:solidFill>
                  <a:schemeClr val="tx1"/>
                </a:solidFill>
                <a:latin typeface="Arial"/>
                <a:cs typeface="Arial"/>
              </a:rPr>
              <a:t>FOUNDED IN</a:t>
            </a:r>
          </a:p>
          <a:p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December 2012,</a:t>
            </a:r>
          </a:p>
          <a:p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Pune, India.</a:t>
            </a:r>
            <a:endParaRPr lang="en-US" sz="60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7844" y="2708475"/>
            <a:ext cx="2650457" cy="241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dirty="0" smtClean="0">
                <a:latin typeface="Arial"/>
                <a:cs typeface="Arial"/>
              </a:rPr>
              <a:t>PURPOSE</a:t>
            </a:r>
            <a:endParaRPr lang="en-US" b="1" dirty="0">
              <a:latin typeface="Arial"/>
              <a:cs typeface="Arial"/>
            </a:endParaRPr>
          </a:p>
          <a:p>
            <a:r>
              <a:rPr lang="en-US" dirty="0" smtClean="0">
                <a:cs typeface="Arial"/>
              </a:rPr>
              <a:t>Provide a fastest </a:t>
            </a:r>
            <a:r>
              <a:rPr lang="en-US" dirty="0">
                <a:cs typeface="Arial"/>
              </a:rPr>
              <a:t>way to Enterprise Intelligence: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“</a:t>
            </a:r>
            <a:r>
              <a:rPr lang="en-US" i="1" dirty="0">
                <a:cs typeface="Arial"/>
              </a:rPr>
              <a:t>Relevant Data, Computing Technology, Analytics &amp; </a:t>
            </a:r>
            <a:r>
              <a:rPr lang="en-US" i="1" dirty="0" smtClean="0">
                <a:cs typeface="Arial"/>
              </a:rPr>
              <a:t>Value-delivery</a:t>
            </a:r>
            <a:r>
              <a:rPr lang="en-US" dirty="0">
                <a:cs typeface="Arial"/>
              </a:rPr>
              <a:t>”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71840" y="1052922"/>
            <a:ext cx="5804428" cy="173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dirty="0" smtClean="0">
                <a:latin typeface="Arial"/>
                <a:cs typeface="Arial"/>
              </a:rPr>
              <a:t>WHAT WE DO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dirty="0" smtClean="0">
                <a:latin typeface="Arial"/>
                <a:cs typeface="Arial"/>
              </a:rPr>
              <a:t>Big Data technologies and analytics. 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dirty="0" smtClean="0">
                <a:latin typeface="Arial"/>
                <a:cs typeface="Arial"/>
              </a:rPr>
              <a:t>Provide a fastest to maximize ROI on Big Data. 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dirty="0" smtClean="0">
                <a:latin typeface="Arial"/>
                <a:cs typeface="Arial"/>
              </a:rPr>
              <a:t>A suite </a:t>
            </a:r>
            <a:r>
              <a:rPr lang="en-US" dirty="0">
                <a:latin typeface="Arial"/>
                <a:cs typeface="Arial"/>
              </a:rPr>
              <a:t>of Self</a:t>
            </a:r>
            <a:r>
              <a:rPr lang="en-US" dirty="0" smtClean="0">
                <a:latin typeface="Arial"/>
                <a:cs typeface="Arial"/>
              </a:rPr>
              <a:t>-service </a:t>
            </a:r>
            <a:r>
              <a:rPr lang="en-US" dirty="0">
                <a:latin typeface="Arial"/>
                <a:cs typeface="Arial"/>
              </a:rPr>
              <a:t>platform, Accelerators </a:t>
            </a:r>
            <a:r>
              <a:rPr lang="en-US" dirty="0" smtClean="0">
                <a:latin typeface="Arial"/>
                <a:cs typeface="Arial"/>
              </a:rPr>
              <a:t>&amp; Pre</a:t>
            </a:r>
            <a:r>
              <a:rPr lang="en-US" dirty="0">
                <a:latin typeface="Arial"/>
                <a:cs typeface="Arial"/>
              </a:rPr>
              <a:t>-built </a:t>
            </a:r>
            <a:r>
              <a:rPr lang="en-US" dirty="0" smtClean="0">
                <a:latin typeface="Arial"/>
                <a:cs typeface="Arial"/>
              </a:rPr>
              <a:t>Solutions – on-premise of on-cloud or hybrid.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271841" y="3718140"/>
            <a:ext cx="5381092" cy="857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Arial"/>
                <a:cs typeface="Arial"/>
              </a:rPr>
              <a:t>Platform</a:t>
            </a:r>
            <a:r>
              <a:rPr lang="en-US" b="1" dirty="0" smtClean="0">
                <a:latin typeface="Arial"/>
                <a:cs typeface="Arial"/>
              </a:rPr>
              <a:t>: </a:t>
            </a:r>
          </a:p>
          <a:p>
            <a:pPr lvl="1">
              <a:lnSpc>
                <a:spcPct val="120000"/>
              </a:lnSpc>
            </a:pPr>
            <a:r>
              <a:rPr lang="en-US" b="1" dirty="0" err="1" smtClean="0">
                <a:latin typeface="Arial"/>
                <a:cs typeface="Arial"/>
              </a:rPr>
              <a:t>Max</a:t>
            </a:r>
            <a:r>
              <a:rPr lang="en-US" dirty="0" err="1" smtClean="0">
                <a:latin typeface="Arial"/>
                <a:cs typeface="Arial"/>
              </a:rPr>
              <a:t>IQ</a:t>
            </a:r>
            <a:r>
              <a:rPr lang="en-US" dirty="0" smtClean="0">
                <a:latin typeface="Arial"/>
                <a:cs typeface="Arial"/>
              </a:rPr>
              <a:t>: Enterprise Intelligence platform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600" dirty="0">
              <a:latin typeface="Arial"/>
              <a:cs typeface="Arial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027781" y="1135550"/>
            <a:ext cx="0" cy="4444744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1841" y="4541179"/>
            <a:ext cx="5940492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Arial"/>
                <a:cs typeface="Arial"/>
              </a:rPr>
              <a:t>Solutions:</a:t>
            </a:r>
          </a:p>
          <a:p>
            <a:pPr lvl="1">
              <a:lnSpc>
                <a:spcPct val="120000"/>
              </a:lnSpc>
            </a:pPr>
            <a:r>
              <a:rPr lang="en-US" b="1" dirty="0" err="1" smtClean="0">
                <a:latin typeface="Arial"/>
                <a:cs typeface="Arial"/>
              </a:rPr>
              <a:t>Ident</a:t>
            </a:r>
            <a:r>
              <a:rPr lang="en-US" dirty="0" err="1" smtClean="0">
                <a:latin typeface="Arial"/>
                <a:cs typeface="Arial"/>
              </a:rPr>
              <a:t>IQ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smtClean="0">
                <a:latin typeface="Arial"/>
                <a:cs typeface="Arial"/>
              </a:rPr>
              <a:t>Entity resolution / de</a:t>
            </a:r>
            <a:r>
              <a:rPr lang="en-US" dirty="0">
                <a:latin typeface="Arial"/>
                <a:cs typeface="Arial"/>
              </a:rPr>
              <a:t>-duplication solution </a:t>
            </a:r>
          </a:p>
          <a:p>
            <a:pPr lvl="1">
              <a:lnSpc>
                <a:spcPct val="120000"/>
              </a:lnSpc>
            </a:pPr>
            <a:r>
              <a:rPr lang="en-US" b="1" dirty="0" err="1" smtClean="0">
                <a:latin typeface="Arial"/>
                <a:cs typeface="Arial"/>
              </a:rPr>
              <a:t>Engag</a:t>
            </a:r>
            <a:r>
              <a:rPr lang="en-US" dirty="0" err="1" smtClean="0">
                <a:latin typeface="Arial"/>
                <a:cs typeface="Arial"/>
              </a:rPr>
              <a:t>IQ</a:t>
            </a:r>
            <a:r>
              <a:rPr lang="en-US" dirty="0" smtClean="0">
                <a:latin typeface="Arial"/>
                <a:cs typeface="Arial"/>
              </a:rPr>
              <a:t>: Customer engagement &amp; analytics</a:t>
            </a:r>
          </a:p>
          <a:p>
            <a:pPr lvl="1">
              <a:lnSpc>
                <a:spcPct val="120000"/>
              </a:lnSpc>
            </a:pPr>
            <a:r>
              <a:rPr lang="en-US" b="1" dirty="0" smtClean="0">
                <a:latin typeface="Arial"/>
                <a:cs typeface="Arial"/>
              </a:rPr>
              <a:t>*</a:t>
            </a:r>
            <a:r>
              <a:rPr lang="en-US" b="1" dirty="0" err="1" smtClean="0">
                <a:latin typeface="Arial"/>
                <a:cs typeface="Arial"/>
              </a:rPr>
              <a:t>Mosa</a:t>
            </a:r>
            <a:r>
              <a:rPr lang="en-US" dirty="0" err="1" smtClean="0">
                <a:latin typeface="Arial"/>
                <a:cs typeface="Arial"/>
              </a:rPr>
              <a:t>IQ</a:t>
            </a:r>
            <a:r>
              <a:rPr lang="en-US" dirty="0">
                <a:latin typeface="Arial"/>
                <a:cs typeface="Arial"/>
              </a:rPr>
              <a:t>: 360 degree view </a:t>
            </a:r>
            <a:r>
              <a:rPr lang="en-US" dirty="0" smtClean="0">
                <a:latin typeface="Arial"/>
                <a:cs typeface="Arial"/>
              </a:rPr>
              <a:t>&amp; real</a:t>
            </a:r>
            <a:r>
              <a:rPr lang="en-US" dirty="0">
                <a:latin typeface="Arial"/>
                <a:cs typeface="Arial"/>
              </a:rPr>
              <a:t>-time engagement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1841" y="3288439"/>
            <a:ext cx="2249421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dirty="0">
                <a:latin typeface="Arial"/>
                <a:cs typeface="Arial"/>
              </a:rPr>
              <a:t>SUITE / OFFERING</a:t>
            </a:r>
            <a:endParaRPr lang="en-US" sz="5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199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4486" y="4897051"/>
            <a:ext cx="695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190540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42274" y="1824577"/>
            <a:ext cx="7669149" cy="4470278"/>
          </a:xfrm>
          <a:prstGeom prst="roundRect">
            <a:avLst>
              <a:gd name="adj" fmla="val 707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7885" y="53296"/>
            <a:ext cx="754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Pre-built accelerator: </a:t>
            </a:r>
            <a:r>
              <a:rPr lang="en-US" sz="2800" b="1" dirty="0" err="1" smtClean="0">
                <a:solidFill>
                  <a:srgbClr val="000000"/>
                </a:solidFill>
                <a:latin typeface="Arial"/>
                <a:cs typeface="Arial"/>
              </a:rPr>
              <a:t>Ident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IQ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89052" y="2082280"/>
            <a:ext cx="6971376" cy="4062319"/>
            <a:chOff x="76496" y="1497054"/>
            <a:chExt cx="8770761" cy="5084740"/>
          </a:xfrm>
        </p:grpSpPr>
        <p:grpSp>
          <p:nvGrpSpPr>
            <p:cNvPr id="8" name="Group 7"/>
            <p:cNvGrpSpPr/>
            <p:nvPr/>
          </p:nvGrpSpPr>
          <p:grpSpPr>
            <a:xfrm>
              <a:off x="76496" y="1497054"/>
              <a:ext cx="8770761" cy="5084740"/>
              <a:chOff x="76496" y="1497054"/>
              <a:chExt cx="8770761" cy="508474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190750" y="1861490"/>
                <a:ext cx="4324350" cy="3803650"/>
                <a:chOff x="2533650" y="2406650"/>
                <a:chExt cx="3937000" cy="3175000"/>
              </a:xfrm>
            </p:grpSpPr>
            <p:sp>
              <p:nvSpPr>
                <p:cNvPr id="15" name="Isosceles Triangle 14"/>
                <p:cNvSpPr/>
                <p:nvPr/>
              </p:nvSpPr>
              <p:spPr>
                <a:xfrm>
                  <a:off x="3517900" y="2406650"/>
                  <a:ext cx="1968500" cy="1587500"/>
                </a:xfrm>
                <a:prstGeom prst="triangle">
                  <a:avLst/>
                </a:prstGeom>
                <a:solidFill>
                  <a:schemeClr val="tx2"/>
                </a:solidFill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Isosceles Triangle 15"/>
                <p:cNvSpPr/>
                <p:nvPr/>
              </p:nvSpPr>
              <p:spPr>
                <a:xfrm>
                  <a:off x="4502150" y="3994150"/>
                  <a:ext cx="1968500" cy="1587500"/>
                </a:xfrm>
                <a:prstGeom prst="triangle">
                  <a:avLst/>
                </a:prstGeom>
                <a:solidFill>
                  <a:schemeClr val="accent4">
                    <a:lumMod val="75000"/>
                  </a:schemeClr>
                </a:solidFill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Isosceles Triangle 16"/>
                <p:cNvSpPr/>
                <p:nvPr/>
              </p:nvSpPr>
              <p:spPr>
                <a:xfrm>
                  <a:off x="2533650" y="3994150"/>
                  <a:ext cx="1968500" cy="1587500"/>
                </a:xfrm>
                <a:prstGeom prst="triangle">
                  <a:avLst/>
                </a:prstGeom>
                <a:solidFill>
                  <a:schemeClr val="accent6">
                    <a:lumMod val="50000"/>
                  </a:schemeClr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61305" y="4482155"/>
                <a:ext cx="1498195" cy="1040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High Performance </a:t>
                </a:r>
              </a:p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Technology </a:t>
                </a:r>
              </a:p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Stack</a:t>
                </a:r>
                <a:endParaRPr lang="en-US" sz="1200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13001" y="4326490"/>
                <a:ext cx="1790700" cy="1271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Deep </a:t>
                </a:r>
                <a:endParaRPr lang="en-US" sz="1200" dirty="0" smtClean="0">
                  <a:solidFill>
                    <a:srgbClr val="FFFFFF"/>
                  </a:solidFill>
                  <a:latin typeface="Arial"/>
                  <a:cs typeface="Arial"/>
                </a:endParaRPr>
              </a:p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priori </a:t>
                </a:r>
              </a:p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knowledge – regional nuances in Identity </a:t>
                </a: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data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481867" y="2384760"/>
                <a:ext cx="1687033" cy="1271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Most </a:t>
                </a:r>
                <a:endParaRPr lang="en-US" sz="1200" dirty="0" smtClean="0">
                  <a:solidFill>
                    <a:srgbClr val="FFFFFF"/>
                  </a:solidFill>
                  <a:latin typeface="Arial"/>
                  <a:cs typeface="Arial"/>
                </a:endParaRPr>
              </a:p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advanced </a:t>
                </a:r>
              </a:p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fuzzy</a:t>
                </a: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, </a:t>
                </a:r>
                <a:endParaRPr lang="en-US" sz="1200" dirty="0" smtClean="0">
                  <a:solidFill>
                    <a:srgbClr val="FFFFFF"/>
                  </a:solidFill>
                  <a:latin typeface="Arial"/>
                  <a:cs typeface="Arial"/>
                </a:endParaRPr>
              </a:p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Phonetics &amp; affine </a:t>
                </a: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algorithms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581400" y="3985823"/>
                <a:ext cx="1505564" cy="500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latin typeface="Arial"/>
                    <a:cs typeface="Arial"/>
                  </a:rPr>
                  <a:t>“</a:t>
                </a:r>
                <a:r>
                  <a:rPr lang="en-US" sz="2000" dirty="0" err="1" smtClean="0">
                    <a:latin typeface="Arial"/>
                    <a:cs typeface="Arial"/>
                  </a:rPr>
                  <a:t>IdentIQ</a:t>
                </a:r>
                <a:r>
                  <a:rPr lang="en-US" sz="2000" dirty="0" smtClean="0">
                    <a:latin typeface="Arial"/>
                    <a:cs typeface="Arial"/>
                  </a:rPr>
                  <a:t>”</a:t>
                </a:r>
                <a:endParaRPr lang="en-US" sz="2000" dirty="0">
                  <a:latin typeface="Arial"/>
                  <a:cs typeface="Arial"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4655" y="1497054"/>
                <a:ext cx="686873" cy="812800"/>
              </a:xfrm>
              <a:prstGeom prst="rect">
                <a:avLst/>
              </a:prstGeom>
            </p:spPr>
          </p:pic>
          <p:grpSp>
            <p:nvGrpSpPr>
              <p:cNvPr id="2" name="Group 1"/>
              <p:cNvGrpSpPr/>
              <p:nvPr/>
            </p:nvGrpSpPr>
            <p:grpSpPr>
              <a:xfrm>
                <a:off x="1363907" y="5559373"/>
                <a:ext cx="1054100" cy="1022421"/>
                <a:chOff x="5743576" y="2311400"/>
                <a:chExt cx="831850" cy="759524"/>
              </a:xfrm>
            </p:grpSpPr>
            <p:sp>
              <p:nvSpPr>
                <p:cNvPr id="25" name="Oval 520" descr="inde focus"/>
                <p:cNvSpPr>
                  <a:spLocks noChangeArrowheads="1"/>
                </p:cNvSpPr>
                <p:nvPr/>
              </p:nvSpPr>
              <p:spPr bwMode="auto">
                <a:xfrm>
                  <a:off x="5743576" y="2311400"/>
                  <a:ext cx="831850" cy="759524"/>
                </a:xfrm>
                <a:prstGeom prst="ellipse">
                  <a:avLst/>
                </a:prstGeom>
                <a:blipFill dpi="0" rotWithShape="1">
                  <a:blip r:embed="rId4" cstate="print"/>
                  <a:srcRect/>
                  <a:stretch>
                    <a:fillRect/>
                  </a:stretch>
                </a:blipFill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1400">
                    <a:solidFill>
                      <a:srgbClr val="000000"/>
                    </a:solidFill>
                    <a:latin typeface="Century Gothic"/>
                    <a:cs typeface="Century Gothic"/>
                  </a:endParaRPr>
                </a:p>
              </p:txBody>
            </p:sp>
            <p:pic>
              <p:nvPicPr>
                <p:cNvPr id="26" name="Picture 524" descr="PuceCapGem7"/>
                <p:cNvPicPr preferRelativeResize="0">
                  <a:picLocks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250287" y="2640399"/>
                  <a:ext cx="87971" cy="80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9683" y="6152280"/>
                <a:ext cx="1143856" cy="333625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09461" y="4745412"/>
                <a:ext cx="1617997" cy="80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3B7DBB"/>
                    </a:solidFill>
                    <a:latin typeface="Arial"/>
                    <a:cs typeface="Arial"/>
                  </a:rPr>
                  <a:t>Fragmented View of Customer Data</a:t>
                </a:r>
                <a:endParaRPr lang="en-US" sz="1200" dirty="0">
                  <a:solidFill>
                    <a:srgbClr val="3B7DBB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76496" y="2428348"/>
                <a:ext cx="1814461" cy="1003215"/>
              </a:xfrm>
              <a:prstGeom prst="roundRect">
                <a:avLst/>
              </a:prstGeom>
              <a:noFill/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 bwMode="auto">
              <a:xfrm>
                <a:off x="233310" y="1901558"/>
                <a:ext cx="1487660" cy="79208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/>
                  <a:cs typeface="Century Gothic"/>
                </a:endParaRPr>
              </a:p>
            </p:txBody>
          </p:sp>
          <p:grpSp>
            <p:nvGrpSpPr>
              <p:cNvPr id="37" name="Group 6"/>
              <p:cNvGrpSpPr/>
              <p:nvPr/>
            </p:nvGrpSpPr>
            <p:grpSpPr>
              <a:xfrm>
                <a:off x="305318" y="1973566"/>
                <a:ext cx="288032" cy="288032"/>
                <a:chOff x="0" y="4908467"/>
                <a:chExt cx="387350" cy="379414"/>
              </a:xfrm>
            </p:grpSpPr>
            <p:sp>
              <p:nvSpPr>
                <p:cNvPr id="38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rgbClr val="3366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39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40" name="Group 9"/>
              <p:cNvGrpSpPr/>
              <p:nvPr/>
            </p:nvGrpSpPr>
            <p:grpSpPr>
              <a:xfrm>
                <a:off x="512958" y="2021824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41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42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43" name="Group 12"/>
              <p:cNvGrpSpPr/>
              <p:nvPr/>
            </p:nvGrpSpPr>
            <p:grpSpPr>
              <a:xfrm>
                <a:off x="665358" y="2125966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44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45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46" name="Group 15"/>
              <p:cNvGrpSpPr/>
              <p:nvPr/>
            </p:nvGrpSpPr>
            <p:grpSpPr>
              <a:xfrm>
                <a:off x="268935" y="2181206"/>
                <a:ext cx="288032" cy="288032"/>
                <a:chOff x="0" y="4908467"/>
                <a:chExt cx="387350" cy="379414"/>
              </a:xfrm>
              <a:noFill/>
            </p:grpSpPr>
            <p:sp>
              <p:nvSpPr>
                <p:cNvPr id="47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48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49" name="Group 18"/>
              <p:cNvGrpSpPr/>
              <p:nvPr/>
            </p:nvGrpSpPr>
            <p:grpSpPr>
              <a:xfrm>
                <a:off x="493343" y="2261598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50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51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52" name="Group 21"/>
              <p:cNvGrpSpPr/>
              <p:nvPr/>
            </p:nvGrpSpPr>
            <p:grpSpPr>
              <a:xfrm>
                <a:off x="377326" y="2333606"/>
                <a:ext cx="288032" cy="288032"/>
                <a:chOff x="0" y="4908467"/>
                <a:chExt cx="387350" cy="379414"/>
              </a:xfrm>
            </p:grpSpPr>
            <p:sp>
              <p:nvSpPr>
                <p:cNvPr id="53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54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55" name="Rounded Rectangle 54"/>
              <p:cNvSpPr/>
              <p:nvPr/>
            </p:nvSpPr>
            <p:spPr bwMode="auto">
              <a:xfrm>
                <a:off x="257818" y="2887633"/>
                <a:ext cx="1487660" cy="79208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/>
                  <a:cs typeface="Century Gothic"/>
                </a:endParaRPr>
              </a:p>
            </p:txBody>
          </p:sp>
          <p:grpSp>
            <p:nvGrpSpPr>
              <p:cNvPr id="56" name="Group 27"/>
              <p:cNvGrpSpPr/>
              <p:nvPr/>
            </p:nvGrpSpPr>
            <p:grpSpPr>
              <a:xfrm>
                <a:off x="329826" y="2959641"/>
                <a:ext cx="288032" cy="288032"/>
                <a:chOff x="0" y="4908467"/>
                <a:chExt cx="387350" cy="379414"/>
              </a:xfrm>
            </p:grpSpPr>
            <p:sp>
              <p:nvSpPr>
                <p:cNvPr id="57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58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59" name="Group 30"/>
              <p:cNvGrpSpPr/>
              <p:nvPr/>
            </p:nvGrpSpPr>
            <p:grpSpPr>
              <a:xfrm>
                <a:off x="537466" y="3007899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60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61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62" name="Group 33"/>
              <p:cNvGrpSpPr/>
              <p:nvPr/>
            </p:nvGrpSpPr>
            <p:grpSpPr>
              <a:xfrm>
                <a:off x="689866" y="3112041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63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64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65" name="Group 36"/>
              <p:cNvGrpSpPr/>
              <p:nvPr/>
            </p:nvGrpSpPr>
            <p:grpSpPr>
              <a:xfrm>
                <a:off x="293443" y="3167281"/>
                <a:ext cx="288032" cy="288032"/>
                <a:chOff x="0" y="4908467"/>
                <a:chExt cx="387350" cy="379414"/>
              </a:xfrm>
              <a:noFill/>
            </p:grpSpPr>
            <p:sp>
              <p:nvSpPr>
                <p:cNvPr id="66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67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68" name="Group 39"/>
              <p:cNvGrpSpPr/>
              <p:nvPr/>
            </p:nvGrpSpPr>
            <p:grpSpPr>
              <a:xfrm>
                <a:off x="517851" y="3247673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69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70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71" name="Group 42"/>
              <p:cNvGrpSpPr/>
              <p:nvPr/>
            </p:nvGrpSpPr>
            <p:grpSpPr>
              <a:xfrm>
                <a:off x="401834" y="3277348"/>
                <a:ext cx="288032" cy="288032"/>
                <a:chOff x="0" y="4908467"/>
                <a:chExt cx="387350" cy="379414"/>
              </a:xfrm>
            </p:grpSpPr>
            <p:sp>
              <p:nvSpPr>
                <p:cNvPr id="72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73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951712" y="3027874"/>
                <a:ext cx="76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latin typeface="Arial"/>
                    <a:cs typeface="Arial"/>
                  </a:rPr>
                  <a:t>Internal Data Silo 2</a:t>
                </a:r>
                <a:endParaRPr lang="en-US" sz="900" dirty="0">
                  <a:latin typeface="Arial"/>
                  <a:cs typeface="Arial"/>
                </a:endParaRPr>
              </a:p>
            </p:txBody>
          </p:sp>
          <p:sp>
            <p:nvSpPr>
              <p:cNvPr id="75" name="Rounded Rectangle 74"/>
              <p:cNvSpPr/>
              <p:nvPr/>
            </p:nvSpPr>
            <p:spPr bwMode="auto">
              <a:xfrm>
                <a:off x="281635" y="3936905"/>
                <a:ext cx="1487660" cy="79208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/>
                  <a:cs typeface="Century Gothic"/>
                </a:endParaRPr>
              </a:p>
            </p:txBody>
          </p:sp>
          <p:grpSp>
            <p:nvGrpSpPr>
              <p:cNvPr id="76" name="Group 47"/>
              <p:cNvGrpSpPr/>
              <p:nvPr/>
            </p:nvGrpSpPr>
            <p:grpSpPr>
              <a:xfrm>
                <a:off x="353643" y="4008913"/>
                <a:ext cx="288032" cy="288032"/>
                <a:chOff x="0" y="4908467"/>
                <a:chExt cx="387350" cy="379414"/>
              </a:xfrm>
            </p:grpSpPr>
            <p:sp>
              <p:nvSpPr>
                <p:cNvPr id="77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78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79" name="Group 50"/>
              <p:cNvGrpSpPr/>
              <p:nvPr/>
            </p:nvGrpSpPr>
            <p:grpSpPr>
              <a:xfrm>
                <a:off x="561283" y="4057171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80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81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82" name="Group 53"/>
              <p:cNvGrpSpPr/>
              <p:nvPr/>
            </p:nvGrpSpPr>
            <p:grpSpPr>
              <a:xfrm>
                <a:off x="713683" y="4161313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83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84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85" name="Group 56"/>
              <p:cNvGrpSpPr/>
              <p:nvPr/>
            </p:nvGrpSpPr>
            <p:grpSpPr>
              <a:xfrm>
                <a:off x="317260" y="4216553"/>
                <a:ext cx="288032" cy="288032"/>
                <a:chOff x="0" y="4908467"/>
                <a:chExt cx="387350" cy="379414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86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87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88" name="Group 59"/>
              <p:cNvGrpSpPr/>
              <p:nvPr/>
            </p:nvGrpSpPr>
            <p:grpSpPr>
              <a:xfrm>
                <a:off x="541668" y="4296945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89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90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91" name="Group 62"/>
              <p:cNvGrpSpPr/>
              <p:nvPr/>
            </p:nvGrpSpPr>
            <p:grpSpPr>
              <a:xfrm>
                <a:off x="425651" y="4368953"/>
                <a:ext cx="288032" cy="288032"/>
                <a:chOff x="0" y="4908467"/>
                <a:chExt cx="387350" cy="379414"/>
              </a:xfrm>
            </p:grpSpPr>
            <p:sp>
              <p:nvSpPr>
                <p:cNvPr id="92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93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1001715" y="4077146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latin typeface="Arial"/>
                    <a:cs typeface="Arial"/>
                  </a:rPr>
                  <a:t>External Data</a:t>
                </a:r>
                <a:endParaRPr lang="en-US" sz="900" dirty="0">
                  <a:latin typeface="Arial"/>
                  <a:cs typeface="Arial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950326" y="2073718"/>
                <a:ext cx="76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 smtClean="0">
                    <a:latin typeface="Arial"/>
                    <a:cs typeface="Arial"/>
                  </a:rPr>
                  <a:t>Internal Data Silo 1</a:t>
                </a:r>
                <a:endParaRPr lang="en-US" sz="900" dirty="0">
                  <a:latin typeface="Arial"/>
                  <a:cs typeface="Arial"/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 bwMode="auto">
              <a:xfrm>
                <a:off x="6936446" y="1922827"/>
                <a:ext cx="1668265" cy="252911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/>
                  <a:cs typeface="Century Gothic"/>
                </a:endParaRPr>
              </a:p>
            </p:txBody>
          </p:sp>
          <p:grpSp>
            <p:nvGrpSpPr>
              <p:cNvPr id="97" name="Group 68"/>
              <p:cNvGrpSpPr/>
              <p:nvPr/>
            </p:nvGrpSpPr>
            <p:grpSpPr>
              <a:xfrm>
                <a:off x="7097355" y="2706114"/>
                <a:ext cx="288032" cy="288032"/>
                <a:chOff x="0" y="4908467"/>
                <a:chExt cx="387350" cy="379414"/>
              </a:xfrm>
            </p:grpSpPr>
            <p:sp>
              <p:nvSpPr>
                <p:cNvPr id="98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rgbClr val="3366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99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100" name="Group 71"/>
              <p:cNvGrpSpPr/>
              <p:nvPr/>
            </p:nvGrpSpPr>
            <p:grpSpPr>
              <a:xfrm>
                <a:off x="7484066" y="3896958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101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02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103" name="Group 80"/>
              <p:cNvGrpSpPr/>
              <p:nvPr/>
            </p:nvGrpSpPr>
            <p:grpSpPr>
              <a:xfrm>
                <a:off x="7115766" y="3668358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104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05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106" name="Group 94"/>
              <p:cNvGrpSpPr/>
              <p:nvPr/>
            </p:nvGrpSpPr>
            <p:grpSpPr>
              <a:xfrm>
                <a:off x="7200796" y="2144129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107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08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109" name="Group 117"/>
              <p:cNvGrpSpPr/>
              <p:nvPr/>
            </p:nvGrpSpPr>
            <p:grpSpPr>
              <a:xfrm>
                <a:off x="7276996" y="2693200"/>
                <a:ext cx="288032" cy="288032"/>
                <a:chOff x="0" y="4908467"/>
                <a:chExt cx="387350" cy="379414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110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11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112" name="Group 120"/>
              <p:cNvGrpSpPr/>
              <p:nvPr/>
            </p:nvGrpSpPr>
            <p:grpSpPr>
              <a:xfrm>
                <a:off x="7445966" y="3481711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113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14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grpSp>
            <p:nvGrpSpPr>
              <p:cNvPr id="115" name="Group 114"/>
              <p:cNvGrpSpPr/>
              <p:nvPr/>
            </p:nvGrpSpPr>
            <p:grpSpPr>
              <a:xfrm>
                <a:off x="7128788" y="2216137"/>
                <a:ext cx="288032" cy="288032"/>
                <a:chOff x="0" y="4908467"/>
                <a:chExt cx="387350" cy="379414"/>
              </a:xfrm>
              <a:solidFill>
                <a:schemeClr val="bg1"/>
              </a:solidFill>
            </p:grpSpPr>
            <p:sp>
              <p:nvSpPr>
                <p:cNvPr id="116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17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118" name="TextBox 117"/>
              <p:cNvSpPr txBox="1"/>
              <p:nvPr/>
            </p:nvSpPr>
            <p:spPr>
              <a:xfrm>
                <a:off x="6980121" y="4456287"/>
                <a:ext cx="1567829" cy="75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3B7DBB"/>
                    </a:solidFill>
                    <a:latin typeface="Arial"/>
                    <a:cs typeface="Arial"/>
                  </a:rPr>
                  <a:t>Integrated view of Customer Data</a:t>
                </a:r>
                <a:endParaRPr lang="en-US" sz="1100" dirty="0">
                  <a:solidFill>
                    <a:srgbClr val="3B7DBB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119" name="Group 108"/>
              <p:cNvGrpSpPr/>
              <p:nvPr/>
            </p:nvGrpSpPr>
            <p:grpSpPr>
              <a:xfrm>
                <a:off x="7180447" y="2872817"/>
                <a:ext cx="288032" cy="288032"/>
                <a:chOff x="0" y="4908467"/>
                <a:chExt cx="387350" cy="379414"/>
              </a:xfrm>
            </p:grpSpPr>
            <p:sp>
              <p:nvSpPr>
                <p:cNvPr id="120" name="Freeform 105"/>
                <p:cNvSpPr>
                  <a:spLocks/>
                </p:cNvSpPr>
                <p:nvPr/>
              </p:nvSpPr>
              <p:spPr bwMode="auto">
                <a:xfrm>
                  <a:off x="0" y="5062456"/>
                  <a:ext cx="387350" cy="225425"/>
                </a:xfrm>
                <a:custGeom>
                  <a:avLst/>
                  <a:gdLst>
                    <a:gd name="T0" fmla="*/ 109 w 653"/>
                    <a:gd name="T1" fmla="*/ 378 h 378"/>
                    <a:gd name="T2" fmla="*/ 653 w 653"/>
                    <a:gd name="T3" fmla="*/ 378 h 378"/>
                    <a:gd name="T4" fmla="*/ 653 w 653"/>
                    <a:gd name="T5" fmla="*/ 168 h 378"/>
                    <a:gd name="T6" fmla="*/ 435 w 653"/>
                    <a:gd name="T7" fmla="*/ 4 h 378"/>
                    <a:gd name="T8" fmla="*/ 295 w 653"/>
                    <a:gd name="T9" fmla="*/ 92 h 378"/>
                    <a:gd name="T10" fmla="*/ 218 w 653"/>
                    <a:gd name="T11" fmla="*/ 4 h 378"/>
                    <a:gd name="T12" fmla="*/ 0 w 653"/>
                    <a:gd name="T13" fmla="*/ 168 h 378"/>
                    <a:gd name="T14" fmla="*/ 0 w 653"/>
                    <a:gd name="T15" fmla="*/ 168 h 378"/>
                    <a:gd name="T16" fmla="*/ 0 w 653"/>
                    <a:gd name="T17" fmla="*/ 378 h 378"/>
                    <a:gd name="T18" fmla="*/ 109 w 653"/>
                    <a:gd name="T19" fmla="*/ 378 h 3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3"/>
                    <a:gd name="T31" fmla="*/ 0 h 378"/>
                    <a:gd name="T32" fmla="*/ 653 w 653"/>
                    <a:gd name="T33" fmla="*/ 378 h 3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3" h="378">
                      <a:moveTo>
                        <a:pt x="109" y="378"/>
                      </a:moveTo>
                      <a:lnTo>
                        <a:pt x="653" y="378"/>
                      </a:lnTo>
                      <a:lnTo>
                        <a:pt x="653" y="168"/>
                      </a:lnTo>
                      <a:cubicBezTo>
                        <a:pt x="618" y="66"/>
                        <a:pt x="531" y="0"/>
                        <a:pt x="435" y="4"/>
                      </a:cubicBezTo>
                      <a:cubicBezTo>
                        <a:pt x="418" y="73"/>
                        <a:pt x="355" y="112"/>
                        <a:pt x="295" y="92"/>
                      </a:cubicBezTo>
                      <a:cubicBezTo>
                        <a:pt x="258" y="80"/>
                        <a:pt x="229" y="46"/>
                        <a:pt x="218" y="4"/>
                      </a:cubicBezTo>
                      <a:cubicBezTo>
                        <a:pt x="126" y="16"/>
                        <a:pt x="45" y="77"/>
                        <a:pt x="0" y="168"/>
                      </a:cubicBezTo>
                      <a:lnTo>
                        <a:pt x="0" y="378"/>
                      </a:lnTo>
                      <a:lnTo>
                        <a:pt x="109" y="37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21" name="Oval 106"/>
                <p:cNvSpPr>
                  <a:spLocks noChangeArrowheads="1"/>
                </p:cNvSpPr>
                <p:nvPr/>
              </p:nvSpPr>
              <p:spPr bwMode="auto">
                <a:xfrm>
                  <a:off x="111744" y="4908467"/>
                  <a:ext cx="177800" cy="2095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400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122" name="TextBox 121"/>
              <p:cNvSpPr txBox="1"/>
              <p:nvPr/>
            </p:nvSpPr>
            <p:spPr>
              <a:xfrm>
                <a:off x="7744074" y="3610638"/>
                <a:ext cx="1103183" cy="327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rial"/>
                    <a:cs typeface="Arial"/>
                  </a:rPr>
                  <a:t>Unique</a:t>
                </a:r>
                <a:endParaRPr lang="en-US" sz="1100" dirty="0">
                  <a:latin typeface="Arial"/>
                  <a:cs typeface="Arial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7310118" y="2178364"/>
                <a:ext cx="1251129" cy="53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Arial"/>
                    <a:cs typeface="Arial"/>
                  </a:rPr>
                  <a:t>Same Customers</a:t>
                </a:r>
                <a:endParaRPr lang="en-US" sz="1100" dirty="0">
                  <a:latin typeface="Arial"/>
                  <a:cs typeface="Arial"/>
                </a:endParaRPr>
              </a:p>
            </p:txBody>
          </p:sp>
          <p:sp>
            <p:nvSpPr>
              <p:cNvPr id="3" name="Right Arrow 2"/>
              <p:cNvSpPr/>
              <p:nvPr/>
            </p:nvSpPr>
            <p:spPr>
              <a:xfrm>
                <a:off x="2190750" y="2989718"/>
                <a:ext cx="882650" cy="690003"/>
              </a:xfrm>
              <a:prstGeom prst="rightArrow">
                <a:avLst/>
              </a:prstGeom>
              <a:noFill/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ight Arrow 124"/>
              <p:cNvSpPr/>
              <p:nvPr/>
            </p:nvSpPr>
            <p:spPr>
              <a:xfrm>
                <a:off x="5708650" y="2989718"/>
                <a:ext cx="882650" cy="690003"/>
              </a:xfrm>
              <a:prstGeom prst="rightArrow">
                <a:avLst/>
              </a:prstGeom>
              <a:noFill/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1270" y="5769132"/>
                <a:ext cx="1157933" cy="346792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434011" y="5773091"/>
                <a:ext cx="954087" cy="346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SPARK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7555358" y="2931190"/>
              <a:ext cx="1229646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rial"/>
                  <a:cs typeface="Arial"/>
                </a:rPr>
                <a:t>House-hold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642274" y="894236"/>
            <a:ext cx="7669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Deep entity (customer, business, product) resolution / de-duplication: Across silos of datasets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120987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1015" y="1098497"/>
            <a:ext cx="1310291" cy="131268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1" y="2573773"/>
            <a:ext cx="7615198" cy="35166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01586" y="1214807"/>
            <a:ext cx="731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For each customer &gt; Delivering real-time relevant engagement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85" y="53296"/>
            <a:ext cx="754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/>
                <a:cs typeface="Arial"/>
              </a:rPr>
              <a:t>Pre-built solution: </a:t>
            </a:r>
            <a:r>
              <a:rPr lang="en-US" sz="2800" b="1" dirty="0" err="1" smtClean="0">
                <a:solidFill>
                  <a:srgbClr val="000000"/>
                </a:solidFill>
                <a:latin typeface="Arial"/>
                <a:cs typeface="Arial"/>
              </a:rPr>
              <a:t>Mosa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Arial"/>
              </a:rPr>
              <a:t>IQ</a:t>
            </a:r>
            <a:endParaRPr lang="en-US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1586" y="1704196"/>
            <a:ext cx="7524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For Product &amp; Channel &gt; Delivering operational intelligence.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4521" y="1098497"/>
            <a:ext cx="132678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360  degree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143592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599" y="16511"/>
            <a:ext cx="599979" cy="5999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5985" y="65996"/>
            <a:ext cx="852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Use-cases for Enterprise Intelligence Solutions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503" y="1453556"/>
            <a:ext cx="2354757" cy="4528051"/>
            <a:chOff x="56503" y="1004828"/>
            <a:chExt cx="2354757" cy="4528051"/>
          </a:xfrm>
        </p:grpSpPr>
        <p:sp>
          <p:nvSpPr>
            <p:cNvPr id="33" name="TextBox 32"/>
            <p:cNvSpPr txBox="1"/>
            <p:nvPr/>
          </p:nvSpPr>
          <p:spPr>
            <a:xfrm>
              <a:off x="56503" y="2263607"/>
              <a:ext cx="2186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Operational Efficiency &amp; Real time analytics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0285" y="1004828"/>
              <a:ext cx="1070120" cy="1060056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81497" y="2855223"/>
              <a:ext cx="232976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Processing large volumes batch &amp; streaming data. </a:t>
              </a:r>
            </a:p>
            <a:p>
              <a:endParaRPr lang="en-US" sz="1400" dirty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Structured data &amp; un-structured data.</a:t>
              </a:r>
            </a:p>
            <a:p>
              <a:endParaRPr lang="en-US" sz="1400" dirty="0" smtClean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Complimenting data ware-house for operational processes.</a:t>
              </a:r>
            </a:p>
            <a:p>
              <a:endParaRPr lang="en-US" sz="1400" dirty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Leveraging as data ware-house technology.</a:t>
              </a:r>
              <a:endParaRPr lang="en-US" sz="1400" dirty="0">
                <a:solidFill>
                  <a:srgbClr val="7F7F7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06773" y="1371081"/>
            <a:ext cx="2329763" cy="4544546"/>
            <a:chOff x="7006773" y="922353"/>
            <a:chExt cx="2329763" cy="4544546"/>
          </a:xfrm>
        </p:grpSpPr>
        <p:grpSp>
          <p:nvGrpSpPr>
            <p:cNvPr id="38" name="Group 37"/>
            <p:cNvGrpSpPr/>
            <p:nvPr/>
          </p:nvGrpSpPr>
          <p:grpSpPr>
            <a:xfrm>
              <a:off x="7334964" y="922353"/>
              <a:ext cx="1160708" cy="1132112"/>
              <a:chOff x="2411260" y="1078282"/>
              <a:chExt cx="1593985" cy="159398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110" y="1478968"/>
                <a:ext cx="727858" cy="73142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11260" y="1078282"/>
                <a:ext cx="1593985" cy="159398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7050517" y="2181132"/>
              <a:ext cx="2186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Ad-hoc analysis by Business analyst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06773" y="2789243"/>
              <a:ext cx="232976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Collecting external data.</a:t>
              </a:r>
            </a:p>
            <a:p>
              <a:endParaRPr lang="en-US" sz="1400" dirty="0" smtClean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Mining </a:t>
              </a:r>
              <a:r>
                <a:rPr lang="en-US" sz="1400" dirty="0">
                  <a:solidFill>
                    <a:srgbClr val="7F7F7F"/>
                  </a:solidFill>
                  <a:latin typeface="Arial"/>
                  <a:cs typeface="Arial"/>
                </a:rPr>
                <a:t>structure from unstructured </a:t>
              </a:r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data</a:t>
              </a:r>
            </a:p>
            <a:p>
              <a:endParaRPr lang="en-US" sz="1400" dirty="0" smtClean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Large scale data cleansing, transformation.</a:t>
              </a:r>
            </a:p>
            <a:p>
              <a:endParaRPr lang="en-US" sz="1400" dirty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Fusion with internal data.</a:t>
              </a:r>
            </a:p>
            <a:p>
              <a:endParaRPr lang="en-US" sz="1400" dirty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Performing ad-hoc analysis.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38578" y="1288606"/>
            <a:ext cx="2340118" cy="4982881"/>
            <a:chOff x="4638578" y="839878"/>
            <a:chExt cx="2340118" cy="498288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85212" y="839878"/>
              <a:ext cx="1249755" cy="1249755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4652086" y="2222578"/>
              <a:ext cx="2326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Internet-of-things &amp; streaming data processing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38578" y="2929659"/>
              <a:ext cx="2134248" cy="2893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Streaming data analytics.</a:t>
              </a:r>
            </a:p>
            <a:p>
              <a:endParaRPr lang="en-US" sz="1400" dirty="0" smtClean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Intelligence across data points from connected devices.</a:t>
              </a:r>
            </a:p>
            <a:p>
              <a:endParaRPr lang="en-US" sz="1400" dirty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Pattern recognition &amp; aberrations.</a:t>
              </a:r>
            </a:p>
            <a:p>
              <a:endParaRPr lang="en-US" sz="1400" dirty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Enabling data monetization across ecosystem.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84482" y="1288606"/>
            <a:ext cx="2267604" cy="4894128"/>
            <a:chOff x="2384482" y="839878"/>
            <a:chExt cx="2267604" cy="48941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64887" y="839878"/>
              <a:ext cx="1272684" cy="1282745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384482" y="2249290"/>
              <a:ext cx="2267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Customer Experience through deeper Analytics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398238" y="2840906"/>
              <a:ext cx="2207352" cy="2893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360 degree view of customer.</a:t>
              </a:r>
            </a:p>
            <a:p>
              <a:endParaRPr lang="en-US" sz="1400" dirty="0" smtClean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Real-time personalized engagement &amp; Cross-sell and up-sell.</a:t>
              </a:r>
            </a:p>
            <a:p>
              <a:endParaRPr lang="en-US" sz="1400" dirty="0" smtClean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 smtClean="0">
                  <a:solidFill>
                    <a:srgbClr val="7F7F7F"/>
                  </a:solidFill>
                  <a:latin typeface="Arial"/>
                  <a:cs typeface="Arial"/>
                </a:rPr>
                <a:t>Regular operational analytics &amp; reporting off customer data.</a:t>
              </a:r>
            </a:p>
            <a:p>
              <a:endParaRPr lang="en-US" sz="1400" dirty="0">
                <a:solidFill>
                  <a:srgbClr val="7F7F7F"/>
                </a:solidFill>
                <a:latin typeface="Arial"/>
                <a:cs typeface="Arial"/>
              </a:endParaRPr>
            </a:p>
            <a:p>
              <a:r>
                <a:rPr lang="en-US" sz="1400" dirty="0">
                  <a:solidFill>
                    <a:srgbClr val="7F7F7F"/>
                  </a:solidFill>
                  <a:cs typeface="Arial"/>
                </a:rPr>
                <a:t>Predictive analytics on household/</a:t>
              </a:r>
              <a:r>
                <a:rPr lang="en-US" sz="1400" dirty="0" smtClean="0">
                  <a:solidFill>
                    <a:srgbClr val="7F7F7F"/>
                  </a:solidFill>
                  <a:cs typeface="Arial"/>
                </a:rPr>
                <a:t>consumer.</a:t>
              </a:r>
              <a:endParaRPr lang="en-US" sz="1400" dirty="0">
                <a:solidFill>
                  <a:srgbClr val="7F7F7F"/>
                </a:solidFill>
                <a:cs typeface="Arial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413733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1310596"/>
            <a:ext cx="779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MAX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IQ suite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:  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Enterprise Intelligence Platform &amp; Solutions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000" y="2549763"/>
            <a:ext cx="711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Automation approach to leverage Big Data technologies</a:t>
            </a:r>
          </a:p>
          <a:p>
            <a:pPr marL="457200" indent="-457200"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Start immediately with internal &amp; external data</a:t>
            </a:r>
          </a:p>
          <a:p>
            <a:pPr marL="457200" indent="-457200"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All types of data, at any scale </a:t>
            </a:r>
          </a:p>
          <a:p>
            <a:pPr marL="457200" indent="-457200"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Re-use skills, analytical assets</a:t>
            </a:r>
          </a:p>
          <a:p>
            <a:endParaRPr lang="en-US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3600" dirty="0" smtClean="0">
                <a:solidFill>
                  <a:srgbClr val="000000"/>
                </a:solidFill>
                <a:latin typeface="Arial"/>
                <a:cs typeface="Arial"/>
              </a:rPr>
              <a:t>+</a:t>
            </a:r>
          </a:p>
          <a:p>
            <a:endParaRPr lang="en-US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Our pre-integrated solution for specific verticals &amp; departments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159552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/>
          <p:cNvSpPr/>
          <p:nvPr/>
        </p:nvSpPr>
        <p:spPr>
          <a:xfrm>
            <a:off x="1826439" y="4498658"/>
            <a:ext cx="4907899" cy="1190954"/>
          </a:xfrm>
          <a:prstGeom prst="roundRect">
            <a:avLst>
              <a:gd name="adj" fmla="val 62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77964" y="176232"/>
            <a:ext cx="8193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 smtClean="0"/>
              <a:t>AugmentIQ’s</a:t>
            </a:r>
            <a:r>
              <a:rPr lang="en-US" dirty="0" smtClean="0"/>
              <a:t> complete </a:t>
            </a:r>
            <a:r>
              <a:rPr lang="en-US" dirty="0" smtClean="0"/>
              <a:t>automation approach to Big Data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41041" y="2894939"/>
            <a:ext cx="486130" cy="506399"/>
            <a:chOff x="179512" y="1489657"/>
            <a:chExt cx="557088" cy="558800"/>
          </a:xfrm>
        </p:grpSpPr>
        <p:sp>
          <p:nvSpPr>
            <p:cNvPr id="49" name="Oval 48"/>
            <p:cNvSpPr/>
            <p:nvPr/>
          </p:nvSpPr>
          <p:spPr>
            <a:xfrm>
              <a:off x="179512" y="1489657"/>
              <a:ext cx="557088" cy="558800"/>
            </a:xfrm>
            <a:prstGeom prst="ellipse">
              <a:avLst/>
            </a:prstGeom>
            <a:solidFill>
              <a:srgbClr val="354A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301" y="1562846"/>
              <a:ext cx="417082" cy="389881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7347" y="4838908"/>
            <a:ext cx="486130" cy="506399"/>
            <a:chOff x="204912" y="5635217"/>
            <a:chExt cx="557088" cy="558800"/>
          </a:xfrm>
        </p:grpSpPr>
        <p:sp>
          <p:nvSpPr>
            <p:cNvPr id="53" name="Oval 52"/>
            <p:cNvSpPr/>
            <p:nvPr/>
          </p:nvSpPr>
          <p:spPr>
            <a:xfrm>
              <a:off x="204912" y="5635217"/>
              <a:ext cx="557088" cy="5588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00" y="5686017"/>
              <a:ext cx="482600" cy="451126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163206" y="4466382"/>
            <a:ext cx="486130" cy="506399"/>
            <a:chOff x="179512" y="4937443"/>
            <a:chExt cx="557088" cy="558800"/>
          </a:xfrm>
        </p:grpSpPr>
        <p:sp>
          <p:nvSpPr>
            <p:cNvPr id="67" name="Oval 66"/>
            <p:cNvSpPr/>
            <p:nvPr/>
          </p:nvSpPr>
          <p:spPr>
            <a:xfrm>
              <a:off x="179512" y="4937443"/>
              <a:ext cx="557088" cy="558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400" y="5029200"/>
              <a:ext cx="366823" cy="342900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17254" y="4053187"/>
            <a:ext cx="486130" cy="506399"/>
            <a:chOff x="2122612" y="3320785"/>
            <a:chExt cx="557088" cy="558800"/>
          </a:xfrm>
        </p:grpSpPr>
        <p:sp>
          <p:nvSpPr>
            <p:cNvPr id="75" name="Oval 74"/>
            <p:cNvSpPr/>
            <p:nvPr/>
          </p:nvSpPr>
          <p:spPr>
            <a:xfrm>
              <a:off x="2122612" y="3320785"/>
              <a:ext cx="557088" cy="558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0712" y="3403070"/>
              <a:ext cx="393995" cy="368300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141041" y="2109217"/>
            <a:ext cx="486130" cy="506399"/>
            <a:chOff x="2908300" y="3436514"/>
            <a:chExt cx="557088" cy="558800"/>
          </a:xfrm>
        </p:grpSpPr>
        <p:sp>
          <p:nvSpPr>
            <p:cNvPr id="78" name="Oval 77"/>
            <p:cNvSpPr/>
            <p:nvPr/>
          </p:nvSpPr>
          <p:spPr>
            <a:xfrm>
              <a:off x="2908300" y="3436514"/>
              <a:ext cx="557088" cy="558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8000" y="3556000"/>
              <a:ext cx="306931" cy="286914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494100" y="2481743"/>
            <a:ext cx="486130" cy="506399"/>
            <a:chOff x="2351212" y="1793028"/>
            <a:chExt cx="557088" cy="558800"/>
          </a:xfrm>
        </p:grpSpPr>
        <p:sp>
          <p:nvSpPr>
            <p:cNvPr id="81" name="Oval 80"/>
            <p:cNvSpPr/>
            <p:nvPr/>
          </p:nvSpPr>
          <p:spPr>
            <a:xfrm>
              <a:off x="2351212" y="1793028"/>
              <a:ext cx="557088" cy="558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9312" y="1856528"/>
              <a:ext cx="434753" cy="406400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494100" y="3267465"/>
            <a:ext cx="486130" cy="506399"/>
            <a:chOff x="179512" y="2179214"/>
            <a:chExt cx="557088" cy="558800"/>
          </a:xfrm>
        </p:grpSpPr>
        <p:sp>
          <p:nvSpPr>
            <p:cNvPr id="84" name="Oval 83"/>
            <p:cNvSpPr/>
            <p:nvPr/>
          </p:nvSpPr>
          <p:spPr>
            <a:xfrm>
              <a:off x="179512" y="2179214"/>
              <a:ext cx="557088" cy="558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000" y="2230014"/>
              <a:ext cx="419100" cy="391767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41041" y="3680661"/>
            <a:ext cx="486130" cy="506399"/>
            <a:chOff x="2529012" y="2921800"/>
            <a:chExt cx="486130" cy="506399"/>
          </a:xfrm>
        </p:grpSpPr>
        <p:sp>
          <p:nvSpPr>
            <p:cNvPr id="87" name="Oval 86"/>
            <p:cNvSpPr/>
            <p:nvPr/>
          </p:nvSpPr>
          <p:spPr>
            <a:xfrm>
              <a:off x="2529012" y="2921800"/>
              <a:ext cx="486130" cy="506399"/>
            </a:xfrm>
            <a:prstGeom prst="ellipse">
              <a:avLst/>
            </a:prstGeom>
            <a:solidFill>
              <a:srgbClr val="00B1EB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724" y="3003550"/>
              <a:ext cx="368618" cy="342900"/>
            </a:xfrm>
            <a:prstGeom prst="rect">
              <a:avLst/>
            </a:prstGeom>
          </p:spPr>
        </p:pic>
      </p:grpSp>
      <p:sp>
        <p:nvSpPr>
          <p:cNvPr id="89" name="Isosceles Triangle 88"/>
          <p:cNvSpPr/>
          <p:nvPr/>
        </p:nvSpPr>
        <p:spPr>
          <a:xfrm rot="5400000">
            <a:off x="-841250" y="3654596"/>
            <a:ext cx="4554174" cy="3705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1041" y="1562807"/>
            <a:ext cx="109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2819" y="4793093"/>
            <a:ext cx="820657" cy="90361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6253" y="4793093"/>
            <a:ext cx="820657" cy="90361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2517" y="4793093"/>
            <a:ext cx="820657" cy="90361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5951" y="4793093"/>
            <a:ext cx="820657" cy="90361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9385" y="4793093"/>
            <a:ext cx="820657" cy="90361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9686" y="4793093"/>
            <a:ext cx="820657" cy="903615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204526" y="4524766"/>
            <a:ext cx="552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Infrastructure – On-premise or on-cloud </a:t>
            </a:r>
            <a:endParaRPr lang="en-US" sz="1400" dirty="0"/>
          </a:p>
        </p:txBody>
      </p:sp>
      <p:sp>
        <p:nvSpPr>
          <p:cNvPr id="109" name="Rounded Rectangle 108"/>
          <p:cNvSpPr/>
          <p:nvPr/>
        </p:nvSpPr>
        <p:spPr>
          <a:xfrm>
            <a:off x="1826439" y="3243411"/>
            <a:ext cx="4886358" cy="1176112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1804898" y="1980383"/>
            <a:ext cx="4907899" cy="1176112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2377366" y="2387002"/>
            <a:ext cx="3841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A suite of vertical Solutions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40" name="Isosceles Triangle 139"/>
          <p:cNvSpPr/>
          <p:nvPr/>
        </p:nvSpPr>
        <p:spPr>
          <a:xfrm rot="5400000">
            <a:off x="4914157" y="3654597"/>
            <a:ext cx="4554174" cy="3705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7422455" y="3393079"/>
            <a:ext cx="16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Value delivery &amp; consumption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1992518" y="3629150"/>
            <a:ext cx="4487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Big Data Analytics Platform</a:t>
            </a:r>
          </a:p>
        </p:txBody>
      </p:sp>
      <p:sp>
        <p:nvSpPr>
          <p:cNvPr id="144" name="Oval 143"/>
          <p:cNvSpPr/>
          <p:nvPr/>
        </p:nvSpPr>
        <p:spPr>
          <a:xfrm>
            <a:off x="1868856" y="3306183"/>
            <a:ext cx="363718" cy="3499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5" name="Oval 144"/>
          <p:cNvSpPr/>
          <p:nvPr/>
        </p:nvSpPr>
        <p:spPr>
          <a:xfrm>
            <a:off x="1827592" y="2022222"/>
            <a:ext cx="363718" cy="34994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9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/>
          <p:cNvSpPr/>
          <p:nvPr/>
        </p:nvSpPr>
        <p:spPr>
          <a:xfrm>
            <a:off x="1826439" y="4921983"/>
            <a:ext cx="4907899" cy="1190954"/>
          </a:xfrm>
          <a:prstGeom prst="roundRect">
            <a:avLst>
              <a:gd name="adj" fmla="val 62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2758" y="40768"/>
            <a:ext cx="8193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Platform: MAXIQ | </a:t>
            </a:r>
            <a:r>
              <a:rPr lang="en-US" sz="1800" dirty="0" smtClean="0"/>
              <a:t>Enterprise Intelligence Platform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41041" y="2894939"/>
            <a:ext cx="486130" cy="506399"/>
            <a:chOff x="179512" y="1489657"/>
            <a:chExt cx="557088" cy="558800"/>
          </a:xfrm>
        </p:grpSpPr>
        <p:sp>
          <p:nvSpPr>
            <p:cNvPr id="49" name="Oval 48"/>
            <p:cNvSpPr/>
            <p:nvPr/>
          </p:nvSpPr>
          <p:spPr>
            <a:xfrm>
              <a:off x="179512" y="1489657"/>
              <a:ext cx="557088" cy="558800"/>
            </a:xfrm>
            <a:prstGeom prst="ellipse">
              <a:avLst/>
            </a:prstGeom>
            <a:solidFill>
              <a:srgbClr val="354A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301" y="1562846"/>
              <a:ext cx="417082" cy="389881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7347" y="4838908"/>
            <a:ext cx="486130" cy="506399"/>
            <a:chOff x="204912" y="5635217"/>
            <a:chExt cx="557088" cy="558800"/>
          </a:xfrm>
        </p:grpSpPr>
        <p:sp>
          <p:nvSpPr>
            <p:cNvPr id="53" name="Oval 52"/>
            <p:cNvSpPr/>
            <p:nvPr/>
          </p:nvSpPr>
          <p:spPr>
            <a:xfrm>
              <a:off x="204912" y="5635217"/>
              <a:ext cx="557088" cy="5588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00" y="5686017"/>
              <a:ext cx="482600" cy="451126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163206" y="4466382"/>
            <a:ext cx="486130" cy="506399"/>
            <a:chOff x="179512" y="4937443"/>
            <a:chExt cx="557088" cy="558800"/>
          </a:xfrm>
        </p:grpSpPr>
        <p:sp>
          <p:nvSpPr>
            <p:cNvPr id="67" name="Oval 66"/>
            <p:cNvSpPr/>
            <p:nvPr/>
          </p:nvSpPr>
          <p:spPr>
            <a:xfrm>
              <a:off x="179512" y="4937443"/>
              <a:ext cx="557088" cy="558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400" y="5029200"/>
              <a:ext cx="366823" cy="342900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17254" y="4053187"/>
            <a:ext cx="486130" cy="506399"/>
            <a:chOff x="2122612" y="3320785"/>
            <a:chExt cx="557088" cy="558800"/>
          </a:xfrm>
        </p:grpSpPr>
        <p:sp>
          <p:nvSpPr>
            <p:cNvPr id="75" name="Oval 74"/>
            <p:cNvSpPr/>
            <p:nvPr/>
          </p:nvSpPr>
          <p:spPr>
            <a:xfrm>
              <a:off x="2122612" y="3320785"/>
              <a:ext cx="557088" cy="558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0712" y="3403070"/>
              <a:ext cx="393995" cy="368300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141041" y="2109217"/>
            <a:ext cx="486130" cy="506399"/>
            <a:chOff x="2908300" y="3436514"/>
            <a:chExt cx="557088" cy="558800"/>
          </a:xfrm>
        </p:grpSpPr>
        <p:sp>
          <p:nvSpPr>
            <p:cNvPr id="78" name="Oval 77"/>
            <p:cNvSpPr/>
            <p:nvPr/>
          </p:nvSpPr>
          <p:spPr>
            <a:xfrm>
              <a:off x="2908300" y="3436514"/>
              <a:ext cx="557088" cy="558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8000" y="3556000"/>
              <a:ext cx="306931" cy="286914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494100" y="2481743"/>
            <a:ext cx="486130" cy="506399"/>
            <a:chOff x="2351212" y="1793028"/>
            <a:chExt cx="557088" cy="558800"/>
          </a:xfrm>
        </p:grpSpPr>
        <p:sp>
          <p:nvSpPr>
            <p:cNvPr id="81" name="Oval 80"/>
            <p:cNvSpPr/>
            <p:nvPr/>
          </p:nvSpPr>
          <p:spPr>
            <a:xfrm>
              <a:off x="2351212" y="1793028"/>
              <a:ext cx="557088" cy="558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9312" y="1856528"/>
              <a:ext cx="434753" cy="406400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494100" y="3267465"/>
            <a:ext cx="486130" cy="506399"/>
            <a:chOff x="179512" y="2179214"/>
            <a:chExt cx="557088" cy="558800"/>
          </a:xfrm>
        </p:grpSpPr>
        <p:sp>
          <p:nvSpPr>
            <p:cNvPr id="84" name="Oval 83"/>
            <p:cNvSpPr/>
            <p:nvPr/>
          </p:nvSpPr>
          <p:spPr>
            <a:xfrm>
              <a:off x="179512" y="2179214"/>
              <a:ext cx="557088" cy="5588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000" y="2230014"/>
              <a:ext cx="419100" cy="391767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41041" y="3680661"/>
            <a:ext cx="486130" cy="506399"/>
            <a:chOff x="2529012" y="2921800"/>
            <a:chExt cx="486130" cy="506399"/>
          </a:xfrm>
        </p:grpSpPr>
        <p:sp>
          <p:nvSpPr>
            <p:cNvPr id="87" name="Oval 86"/>
            <p:cNvSpPr/>
            <p:nvPr/>
          </p:nvSpPr>
          <p:spPr>
            <a:xfrm>
              <a:off x="2529012" y="2921800"/>
              <a:ext cx="486130" cy="506399"/>
            </a:xfrm>
            <a:prstGeom prst="ellipse">
              <a:avLst/>
            </a:prstGeom>
            <a:solidFill>
              <a:srgbClr val="00B1EB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23313E"/>
                </a:solidFill>
                <a:latin typeface="Arial"/>
                <a:cs typeface="Arial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724" y="3003550"/>
              <a:ext cx="368618" cy="342900"/>
            </a:xfrm>
            <a:prstGeom prst="rect">
              <a:avLst/>
            </a:prstGeom>
          </p:spPr>
        </p:pic>
      </p:grpSp>
      <p:sp>
        <p:nvSpPr>
          <p:cNvPr id="89" name="Isosceles Triangle 88"/>
          <p:cNvSpPr/>
          <p:nvPr/>
        </p:nvSpPr>
        <p:spPr>
          <a:xfrm rot="5400000">
            <a:off x="-875116" y="3654596"/>
            <a:ext cx="4554174" cy="3705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1041" y="1562807"/>
            <a:ext cx="109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2819" y="5216418"/>
            <a:ext cx="820657" cy="90361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6253" y="5216418"/>
            <a:ext cx="820657" cy="90361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2517" y="5216418"/>
            <a:ext cx="820657" cy="90361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5951" y="5216418"/>
            <a:ext cx="820657" cy="90361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9385" y="5216418"/>
            <a:ext cx="820657" cy="90361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9686" y="5216418"/>
            <a:ext cx="820657" cy="903615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82985" y="4955106"/>
            <a:ext cx="552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Infrastructure – On-premise or on-cloud </a:t>
            </a:r>
            <a:endParaRPr lang="en-US" sz="1400" dirty="0"/>
          </a:p>
        </p:txBody>
      </p:sp>
      <p:sp>
        <p:nvSpPr>
          <p:cNvPr id="107" name="Rounded Rectangle 106"/>
          <p:cNvSpPr/>
          <p:nvPr/>
        </p:nvSpPr>
        <p:spPr>
          <a:xfrm>
            <a:off x="1826439" y="2564817"/>
            <a:ext cx="1153507" cy="2258832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8" name="Rounded Rectangle 107"/>
          <p:cNvSpPr/>
          <p:nvPr/>
        </p:nvSpPr>
        <p:spPr>
          <a:xfrm>
            <a:off x="3033303" y="3314585"/>
            <a:ext cx="3701035" cy="1509064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3033303" y="2564817"/>
            <a:ext cx="3701035" cy="674952"/>
          </a:xfrm>
          <a:prstGeom prst="roundRect">
            <a:avLst>
              <a:gd name="adj" fmla="val 6246"/>
            </a:avLst>
          </a:prstGeom>
          <a:ln w="31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1775640" y="3239769"/>
            <a:ext cx="1240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4F81BD"/>
                </a:solidFill>
              </a:rPr>
              <a:t>Pre-built Data</a:t>
            </a:r>
          </a:p>
          <a:p>
            <a:pPr algn="ctr"/>
            <a:r>
              <a:rPr lang="en-US" sz="1400" dirty="0" smtClean="0">
                <a:solidFill>
                  <a:srgbClr val="4F81BD"/>
                </a:solidFill>
              </a:rPr>
              <a:t>Access &amp; connectors</a:t>
            </a:r>
            <a:endParaRPr lang="en-US" sz="1400" dirty="0">
              <a:solidFill>
                <a:srgbClr val="4F81BD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982504" y="3749157"/>
            <a:ext cx="3841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Self-Service Analytics: </a:t>
            </a:r>
          </a:p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Design &amp; high performance execution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897842" y="2725609"/>
            <a:ext cx="384163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4F81BD"/>
                </a:solidFill>
              </a:rPr>
              <a:t>Extensibility for specific customizations</a:t>
            </a:r>
            <a:endParaRPr lang="en-US" sz="1400" dirty="0">
              <a:solidFill>
                <a:srgbClr val="4F81BD"/>
              </a:solidFill>
            </a:endParaRPr>
          </a:p>
        </p:txBody>
      </p:sp>
      <p:sp>
        <p:nvSpPr>
          <p:cNvPr id="140" name="Isosceles Triangle 139"/>
          <p:cNvSpPr/>
          <p:nvPr/>
        </p:nvSpPr>
        <p:spPr>
          <a:xfrm rot="5400000">
            <a:off x="4914157" y="3654597"/>
            <a:ext cx="4554174" cy="3705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7422455" y="3393079"/>
            <a:ext cx="16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Value delivery &amp; consumption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163837" y="153659"/>
            <a:ext cx="363718" cy="3499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7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336620" y="1733135"/>
            <a:ext cx="8807379" cy="364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A pre-built, unified platform for simplified data sciences: </a:t>
            </a:r>
          </a:p>
          <a:p>
            <a:pPr marL="800100" lvl="1" indent="-342900">
              <a:lnSpc>
                <a:spcPct val="130000"/>
              </a:lnSpc>
              <a:buFont typeface="Wingdings" charset="2"/>
              <a:buChar char="§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 </a:t>
            </a:r>
            <a:r>
              <a:rPr lang="en-US" sz="1400" dirty="0" smtClean="0">
                <a:solidFill>
                  <a:schemeClr val="accent1"/>
                </a:solidFill>
                <a:latin typeface="Arial"/>
                <a:cs typeface="Arial"/>
              </a:rPr>
              <a:t>self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-service </a:t>
            </a:r>
            <a:r>
              <a:rPr lang="en-US" sz="1400" dirty="0" smtClean="0">
                <a:solidFill>
                  <a:schemeClr val="accent1"/>
                </a:solidFill>
                <a:latin typeface="Arial"/>
                <a:cs typeface="Arial"/>
              </a:rPr>
              <a:t>approach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for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advanced technologies such as </a:t>
            </a:r>
            <a:r>
              <a:rPr lang="en-US" sz="1400" dirty="0" smtClean="0">
                <a:solidFill>
                  <a:srgbClr val="4F81BD"/>
                </a:solidFill>
                <a:latin typeface="Arial"/>
                <a:cs typeface="Arial"/>
              </a:rPr>
              <a:t>Hadoop</a:t>
            </a:r>
            <a:r>
              <a:rPr lang="en-US" sz="1400" dirty="0">
                <a:solidFill>
                  <a:srgbClr val="4F81BD"/>
                </a:solidFill>
                <a:latin typeface="Arial"/>
                <a:cs typeface="Arial"/>
              </a:rPr>
              <a:t>, Spark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et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al.</a:t>
            </a:r>
          </a:p>
          <a:p>
            <a:pPr marL="800100" lvl="1" indent="-342900">
              <a:lnSpc>
                <a:spcPct val="130000"/>
              </a:lnSpc>
              <a:buFont typeface="Wingdings" charset="2"/>
              <a:buChar char="§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Enabling teams to do Big Data : volumes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unstructured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data,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streaming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data &amp; Machine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learning.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Extensibility for specific customizations: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sz="1400" dirty="0" smtClean="0">
                <a:solidFill>
                  <a:srgbClr val="4F81BD"/>
                </a:solidFill>
                <a:latin typeface="Arial"/>
                <a:cs typeface="Arial"/>
              </a:rPr>
              <a:t>SDKs </a:t>
            </a:r>
            <a:r>
              <a:rPr lang="en-US" sz="1400" dirty="0" smtClean="0">
                <a:solidFill>
                  <a:srgbClr val="595959"/>
                </a:solidFill>
                <a:latin typeface="Arial"/>
                <a:cs typeface="Arial"/>
              </a:rPr>
              <a:t>for </a:t>
            </a:r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specific data mining &amp; data processing</a:t>
            </a:r>
            <a:r>
              <a:rPr lang="en-US" sz="1400" dirty="0" smtClean="0">
                <a:solidFill>
                  <a:srgbClr val="595959"/>
                </a:solidFill>
                <a:latin typeface="Arial"/>
                <a:cs typeface="Arial"/>
              </a:rPr>
              <a:t>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sz="1400" dirty="0" smtClean="0">
                <a:solidFill>
                  <a:srgbClr val="595959"/>
                </a:solidFill>
                <a:latin typeface="Arial"/>
                <a:cs typeface="Arial"/>
              </a:rPr>
              <a:t>Enabling existing teams (skills) to take charge of Big Data technology adoption.</a:t>
            </a:r>
            <a:endParaRPr lang="en-US" sz="14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Pre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-built data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access &amp; collection </a:t>
            </a:r>
            <a:r>
              <a:rPr lang="en-US" sz="2000" dirty="0" smtClean="0">
                <a:solidFill>
                  <a:srgbClr val="4F81BD"/>
                </a:solidFill>
                <a:latin typeface="Arial"/>
                <a:cs typeface="Arial"/>
              </a:rPr>
              <a:t>(ongoing)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: 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sz="1400" dirty="0" smtClean="0">
                <a:solidFill>
                  <a:schemeClr val="accent1"/>
                </a:solidFill>
                <a:latin typeface="Arial"/>
                <a:cs typeface="Arial"/>
              </a:rPr>
              <a:t>Connectors to all (over 200+) </a:t>
            </a:r>
            <a:r>
              <a:rPr lang="en-US" sz="1400" dirty="0" smtClean="0">
                <a:solidFill>
                  <a:srgbClr val="595959"/>
                </a:solidFill>
                <a:latin typeface="Arial"/>
                <a:cs typeface="Arial"/>
              </a:rPr>
              <a:t>sources </a:t>
            </a:r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&amp; </a:t>
            </a:r>
            <a:r>
              <a:rPr lang="en-US" sz="1400" dirty="0" smtClean="0">
                <a:solidFill>
                  <a:srgbClr val="595959"/>
                </a:solidFill>
                <a:latin typeface="Arial"/>
                <a:cs typeface="Arial"/>
              </a:rPr>
              <a:t>formats (files, large volumes, streaming &amp; real-time).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sz="1400" dirty="0" smtClean="0">
                <a:solidFill>
                  <a:srgbClr val="595959"/>
                </a:solidFill>
                <a:latin typeface="Arial"/>
                <a:cs typeface="Arial"/>
              </a:rPr>
              <a:t>Internal data, Data on </a:t>
            </a:r>
            <a:r>
              <a:rPr lang="en-US" sz="1400" dirty="0" err="1" smtClean="0">
                <a:solidFill>
                  <a:srgbClr val="595959"/>
                </a:solidFill>
                <a:latin typeface="Arial"/>
                <a:cs typeface="Arial"/>
              </a:rPr>
              <a:t>SaaS</a:t>
            </a:r>
            <a:r>
              <a:rPr lang="en-US" sz="1400" dirty="0" smtClean="0">
                <a:solidFill>
                  <a:srgbClr val="595959"/>
                </a:solidFill>
                <a:latin typeface="Arial"/>
                <a:cs typeface="Arial"/>
              </a:rPr>
              <a:t> platforms, external data.</a:t>
            </a:r>
            <a:endParaRPr lang="en-US" sz="14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Flexibility in choice of infrastructure: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en-US" sz="1400" dirty="0" smtClean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be on-cloud, on-premise or hybrid</a:t>
            </a:r>
            <a:r>
              <a:rPr lang="en-US" sz="1400" dirty="0" smtClean="0">
                <a:solidFill>
                  <a:srgbClr val="595959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72679" y="1118626"/>
            <a:ext cx="8907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There are </a:t>
            </a:r>
            <a:r>
              <a:rPr lang="en-US" sz="2000" dirty="0">
                <a:latin typeface="Arial"/>
                <a:cs typeface="Arial"/>
              </a:rPr>
              <a:t>4</a:t>
            </a:r>
            <a:r>
              <a:rPr lang="en-US" sz="2000" dirty="0" smtClean="0">
                <a:latin typeface="Arial"/>
                <a:cs typeface="Arial"/>
              </a:rPr>
              <a:t> key components: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985" y="65996"/>
            <a:ext cx="754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Platform: Key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3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985" y="65996"/>
            <a:ext cx="754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Platform: Key use-cases for enterprises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620" y="1038882"/>
            <a:ext cx="8807379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 smtClean="0">
                <a:solidFill>
                  <a:srgbClr val="000000"/>
                </a:solidFill>
                <a:cs typeface="Arial"/>
              </a:rPr>
              <a:t>On-cloud or On-premise</a:t>
            </a:r>
          </a:p>
          <a:p>
            <a:pPr>
              <a:lnSpc>
                <a:spcPct val="130000"/>
              </a:lnSpc>
            </a:pPr>
            <a:endParaRPr lang="en-US" sz="2000" dirty="0" smtClean="0">
              <a:solidFill>
                <a:srgbClr val="000000"/>
              </a:solidFill>
              <a:cs typeface="Arial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sz="2000" dirty="0">
                <a:solidFill>
                  <a:srgbClr val="000000"/>
                </a:solidFill>
                <a:ea typeface="Lucida Grande"/>
                <a:cs typeface="Lucida Grande"/>
              </a:rPr>
              <a:t>Ad-hoc analysis on large scale data using Hadoop &amp; </a:t>
            </a:r>
            <a:r>
              <a:rPr lang="en-US" sz="2000" dirty="0" smtClean="0">
                <a:solidFill>
                  <a:srgbClr val="000000"/>
                </a:solidFill>
                <a:ea typeface="Lucida Grande"/>
                <a:cs typeface="Lucida Grande"/>
              </a:rPr>
              <a:t>Spark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sz="2000" dirty="0">
                <a:solidFill>
                  <a:srgbClr val="000000"/>
                </a:solidFill>
                <a:ea typeface="Lucida Grande"/>
                <a:cs typeface="Lucida Grande"/>
              </a:rPr>
              <a:t>Enterprise Analytics platform: Data integration, Data-flows &amp; complex operational </a:t>
            </a:r>
            <a:r>
              <a:rPr lang="en-US" sz="2000" dirty="0" smtClean="0">
                <a:solidFill>
                  <a:srgbClr val="000000"/>
                </a:solidFill>
                <a:ea typeface="Lucida Grande"/>
                <a:cs typeface="Lucida Grande"/>
              </a:rPr>
              <a:t>analytics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sz="2000" dirty="0">
                <a:solidFill>
                  <a:srgbClr val="000000"/>
                </a:solidFill>
                <a:ea typeface="Lucida Grande"/>
                <a:cs typeface="Lucida Grande"/>
              </a:rPr>
              <a:t>Data integration &amp; Fusion platform </a:t>
            </a:r>
            <a:endParaRPr lang="en-US" sz="2000" dirty="0" smtClean="0">
              <a:solidFill>
                <a:srgbClr val="000000"/>
              </a:solidFill>
              <a:ea typeface="Lucida Grande"/>
              <a:cs typeface="Lucida Grande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000000"/>
                </a:solidFill>
                <a:ea typeface="Lucida Grande"/>
                <a:cs typeface="Lucida Grande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ea typeface="Lucida Grande"/>
                <a:cs typeface="Lucida Grande"/>
              </a:rPr>
              <a:t>(Internal - External, Structured-Unstructured</a:t>
            </a:r>
            <a:r>
              <a:rPr lang="en-US" sz="2000" dirty="0">
                <a:solidFill>
                  <a:srgbClr val="000000"/>
                </a:solidFill>
                <a:ea typeface="Lucida Grande"/>
                <a:cs typeface="Lucida Grande"/>
              </a:rPr>
              <a:t>, </a:t>
            </a:r>
            <a:r>
              <a:rPr lang="en-US" sz="2000" dirty="0" smtClean="0">
                <a:solidFill>
                  <a:srgbClr val="000000"/>
                </a:solidFill>
                <a:ea typeface="Lucida Grande"/>
                <a:cs typeface="Lucida Grande"/>
              </a:rPr>
              <a:t>Batch-Streaming)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sz="2000" dirty="0">
                <a:solidFill>
                  <a:srgbClr val="000000"/>
                </a:solidFill>
                <a:ea typeface="Lucida Grande"/>
                <a:cs typeface="Lucida Grande"/>
              </a:rPr>
              <a:t>Agile / Elastic Data warehouse on Big Data </a:t>
            </a:r>
            <a:r>
              <a:rPr lang="en-US" sz="2000" dirty="0" smtClean="0">
                <a:solidFill>
                  <a:srgbClr val="000000"/>
                </a:solidFill>
                <a:ea typeface="Lucida Grande"/>
                <a:cs typeface="Lucida Grande"/>
              </a:rPr>
              <a:t>technologies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sz="2000" dirty="0">
                <a:solidFill>
                  <a:srgbClr val="000000"/>
                </a:solidFill>
                <a:ea typeface="Lucida Grande"/>
                <a:cs typeface="Lucida Grande"/>
              </a:rPr>
              <a:t>Monitoring &amp; event driven analytical </a:t>
            </a:r>
            <a:r>
              <a:rPr lang="en-US" sz="2000" dirty="0" smtClean="0">
                <a:solidFill>
                  <a:srgbClr val="000000"/>
                </a:solidFill>
                <a:ea typeface="Lucida Grande"/>
                <a:cs typeface="Lucida Grande"/>
              </a:rPr>
              <a:t>processes </a:t>
            </a:r>
            <a:endParaRPr lang="en-US" sz="2000" dirty="0" smtClean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442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885" y="53296"/>
            <a:ext cx="754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Arial"/>
                <a:cs typeface="Arial"/>
              </a:rPr>
              <a:t>MAX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IQ Platform Overview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1" name="Isosceles Triangle 110"/>
          <p:cNvSpPr/>
          <p:nvPr/>
        </p:nvSpPr>
        <p:spPr>
          <a:xfrm rot="5400000">
            <a:off x="5062887" y="3442082"/>
            <a:ext cx="4295340" cy="285486"/>
          </a:xfrm>
          <a:prstGeom prst="triangl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723900" y="1375357"/>
            <a:ext cx="2260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Customer Data silos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CRMs,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Multiple Systems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62000" y="3110071"/>
            <a:ext cx="226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Customer Interactions</a:t>
            </a:r>
          </a:p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Emails, Calls, Support Tickets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62000" y="787400"/>
            <a:ext cx="226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Proposals</a:t>
            </a:r>
          </a:p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Leads, Quotes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62000" y="3748828"/>
            <a:ext cx="226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Social Media</a:t>
            </a:r>
          </a:p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Posts, Tweets, Reviews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87400" y="4349485"/>
            <a:ext cx="226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Web Channel </a:t>
            </a:r>
          </a:p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Clickstreams 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74700" y="5026343"/>
            <a:ext cx="226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Mobile Channel</a:t>
            </a:r>
          </a:p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Geo-locations 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51973" y="1963314"/>
            <a:ext cx="226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Transactions History</a:t>
            </a:r>
          </a:p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Sales &amp; Services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74700" y="5674043"/>
            <a:ext cx="241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External Repositories</a:t>
            </a:r>
          </a:p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Bureaus, Registries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2463800" y="1638300"/>
            <a:ext cx="330200" cy="3429000"/>
            <a:chOff x="2667000" y="1765300"/>
            <a:chExt cx="508000" cy="3429000"/>
          </a:xfrm>
        </p:grpSpPr>
        <p:cxnSp>
          <p:nvCxnSpPr>
            <p:cNvPr id="137" name="Straight Arrow Connector 136"/>
            <p:cNvCxnSpPr/>
            <p:nvPr/>
          </p:nvCxnSpPr>
          <p:spPr>
            <a:xfrm flipV="1">
              <a:off x="2667000" y="1765300"/>
              <a:ext cx="508000" cy="4922"/>
            </a:xfrm>
            <a:prstGeom prst="straightConnector1">
              <a:avLst/>
            </a:prstGeom>
            <a:ln>
              <a:solidFill>
                <a:srgbClr val="23313E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2667000" y="2425700"/>
              <a:ext cx="508000" cy="4922"/>
            </a:xfrm>
            <a:prstGeom prst="straightConnector1">
              <a:avLst/>
            </a:prstGeom>
            <a:ln>
              <a:solidFill>
                <a:srgbClr val="23313E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2667000" y="3073400"/>
              <a:ext cx="508000" cy="4922"/>
            </a:xfrm>
            <a:prstGeom prst="straightConnector1">
              <a:avLst/>
            </a:prstGeom>
            <a:ln>
              <a:solidFill>
                <a:srgbClr val="23313E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2667000" y="3822700"/>
              <a:ext cx="508000" cy="4922"/>
            </a:xfrm>
            <a:prstGeom prst="straightConnector1">
              <a:avLst/>
            </a:prstGeom>
            <a:ln>
              <a:solidFill>
                <a:srgbClr val="23313E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2667000" y="4470400"/>
              <a:ext cx="508000" cy="4922"/>
            </a:xfrm>
            <a:prstGeom prst="straightConnector1">
              <a:avLst/>
            </a:prstGeom>
            <a:ln>
              <a:solidFill>
                <a:srgbClr val="23313E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2667000" y="5189378"/>
              <a:ext cx="508000" cy="4922"/>
            </a:xfrm>
            <a:prstGeom prst="straightConnector1">
              <a:avLst/>
            </a:prstGeom>
            <a:ln>
              <a:solidFill>
                <a:srgbClr val="23313E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/>
          <p:cNvSpPr txBox="1"/>
          <p:nvPr/>
        </p:nvSpPr>
        <p:spPr>
          <a:xfrm>
            <a:off x="7477850" y="3178650"/>
            <a:ext cx="1487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Enterprise Intelligence Solutions</a:t>
            </a:r>
            <a:endParaRPr lang="en-US" sz="1200" b="1" dirty="0" smtClean="0">
              <a:solidFill>
                <a:srgbClr val="7F7F7F"/>
              </a:solidFill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9512" y="776755"/>
            <a:ext cx="522118" cy="5391862"/>
            <a:chOff x="179512" y="776755"/>
            <a:chExt cx="522118" cy="5391862"/>
          </a:xfrm>
        </p:grpSpPr>
        <p:grpSp>
          <p:nvGrpSpPr>
            <p:cNvPr id="144" name="Group 143"/>
            <p:cNvGrpSpPr/>
            <p:nvPr/>
          </p:nvGrpSpPr>
          <p:grpSpPr>
            <a:xfrm>
              <a:off x="179512" y="1354935"/>
              <a:ext cx="486130" cy="506399"/>
              <a:chOff x="179512" y="1489657"/>
              <a:chExt cx="557088" cy="55880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179512" y="1489657"/>
                <a:ext cx="557088" cy="558800"/>
              </a:xfrm>
              <a:prstGeom prst="ellipse">
                <a:avLst/>
              </a:prstGeom>
              <a:solidFill>
                <a:srgbClr val="354A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23313E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301" y="1562846"/>
                <a:ext cx="417082" cy="389881"/>
              </a:xfrm>
              <a:prstGeom prst="rect">
                <a:avLst/>
              </a:prstGeom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201677" y="5662218"/>
              <a:ext cx="486130" cy="506399"/>
              <a:chOff x="204912" y="5635217"/>
              <a:chExt cx="557088" cy="558800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204912" y="5635217"/>
                <a:ext cx="557088" cy="5588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700" y="5686017"/>
                <a:ext cx="482600" cy="451126"/>
              </a:xfrm>
              <a:prstGeom prst="rect">
                <a:avLst/>
              </a:prstGeom>
            </p:spPr>
          </p:pic>
        </p:grpSp>
        <p:grpSp>
          <p:nvGrpSpPr>
            <p:cNvPr id="150" name="Group 149"/>
            <p:cNvGrpSpPr/>
            <p:nvPr/>
          </p:nvGrpSpPr>
          <p:grpSpPr>
            <a:xfrm>
              <a:off x="201677" y="3146296"/>
              <a:ext cx="486130" cy="506399"/>
              <a:chOff x="179512" y="4937443"/>
              <a:chExt cx="557088" cy="55880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179512" y="4937443"/>
                <a:ext cx="557088" cy="5588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23313E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400" y="5029200"/>
                <a:ext cx="366823" cy="342900"/>
              </a:xfrm>
              <a:prstGeom prst="rect">
                <a:avLst/>
              </a:prstGeom>
            </p:spPr>
          </p:pic>
        </p:grpSp>
        <p:grpSp>
          <p:nvGrpSpPr>
            <p:cNvPr id="162" name="Group 161"/>
            <p:cNvGrpSpPr/>
            <p:nvPr/>
          </p:nvGrpSpPr>
          <p:grpSpPr>
            <a:xfrm>
              <a:off x="215500" y="5030000"/>
              <a:ext cx="486130" cy="506399"/>
              <a:chOff x="2122612" y="3320785"/>
              <a:chExt cx="557088" cy="558800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2122612" y="3320785"/>
                <a:ext cx="557088" cy="5588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23313E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0712" y="3403070"/>
                <a:ext cx="393995" cy="368300"/>
              </a:xfrm>
              <a:prstGeom prst="rect">
                <a:avLst/>
              </a:prstGeom>
            </p:spPr>
          </p:pic>
        </p:grpSp>
        <p:grpSp>
          <p:nvGrpSpPr>
            <p:cNvPr id="165" name="Group 164"/>
            <p:cNvGrpSpPr/>
            <p:nvPr/>
          </p:nvGrpSpPr>
          <p:grpSpPr>
            <a:xfrm>
              <a:off x="179512" y="776755"/>
              <a:ext cx="486130" cy="506399"/>
              <a:chOff x="2908300" y="3436514"/>
              <a:chExt cx="557088" cy="558800"/>
            </a:xfrm>
          </p:grpSpPr>
          <p:sp>
            <p:nvSpPr>
              <p:cNvPr id="166" name="Oval 165"/>
              <p:cNvSpPr/>
              <p:nvPr/>
            </p:nvSpPr>
            <p:spPr>
              <a:xfrm>
                <a:off x="2908300" y="3436514"/>
                <a:ext cx="557088" cy="5588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23313E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8000" y="3556000"/>
                <a:ext cx="306931" cy="286914"/>
              </a:xfrm>
              <a:prstGeom prst="rect">
                <a:avLst/>
              </a:prstGeom>
            </p:spPr>
          </p:pic>
        </p:grpSp>
        <p:grpSp>
          <p:nvGrpSpPr>
            <p:cNvPr id="168" name="Group 167"/>
            <p:cNvGrpSpPr/>
            <p:nvPr/>
          </p:nvGrpSpPr>
          <p:grpSpPr>
            <a:xfrm>
              <a:off x="192346" y="3737177"/>
              <a:ext cx="486130" cy="506399"/>
              <a:chOff x="2351212" y="1793028"/>
              <a:chExt cx="557088" cy="558800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2351212" y="1793028"/>
                <a:ext cx="557088" cy="558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23313E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170" name="Picture 16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9312" y="1856528"/>
                <a:ext cx="434753" cy="406400"/>
              </a:xfrm>
              <a:prstGeom prst="rect">
                <a:avLst/>
              </a:prstGeom>
            </p:spPr>
          </p:pic>
        </p:grpSp>
        <p:grpSp>
          <p:nvGrpSpPr>
            <p:cNvPr id="175" name="Group 174"/>
            <p:cNvGrpSpPr/>
            <p:nvPr/>
          </p:nvGrpSpPr>
          <p:grpSpPr>
            <a:xfrm>
              <a:off x="179512" y="1958516"/>
              <a:ext cx="486130" cy="506399"/>
              <a:chOff x="179512" y="2179214"/>
              <a:chExt cx="557088" cy="558800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179512" y="2179214"/>
                <a:ext cx="557088" cy="5588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23313E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177" name="Picture 17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47" y="2268114"/>
                <a:ext cx="434753" cy="406400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192346" y="4378857"/>
              <a:ext cx="486130" cy="506399"/>
              <a:chOff x="179512" y="2179214"/>
              <a:chExt cx="557088" cy="55880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179512" y="2179214"/>
                <a:ext cx="557088" cy="5588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23313E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000" y="2230014"/>
                <a:ext cx="419100" cy="391767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179512" y="2552899"/>
              <a:ext cx="486130" cy="506399"/>
              <a:chOff x="2529012" y="2921800"/>
              <a:chExt cx="486130" cy="506399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2529012" y="2921800"/>
                <a:ext cx="486130" cy="506399"/>
              </a:xfrm>
              <a:prstGeom prst="ellipse">
                <a:avLst/>
              </a:prstGeom>
              <a:solidFill>
                <a:srgbClr val="00B1EB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23313E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5724" y="3003550"/>
                <a:ext cx="368618" cy="342900"/>
              </a:xfrm>
              <a:prstGeom prst="rect">
                <a:avLst/>
              </a:prstGeom>
            </p:spPr>
          </p:pic>
        </p:grpSp>
      </p:grpSp>
      <p:sp>
        <p:nvSpPr>
          <p:cNvPr id="107" name="TextBox 106"/>
          <p:cNvSpPr txBox="1"/>
          <p:nvPr/>
        </p:nvSpPr>
        <p:spPr>
          <a:xfrm>
            <a:off x="764673" y="2534814"/>
            <a:ext cx="226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Machine Generated </a:t>
            </a:r>
          </a:p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Sensors, Logs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646754" y="3514815"/>
            <a:ext cx="1633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Immediate </a:t>
            </a:r>
          </a:p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visibility into </a:t>
            </a:r>
            <a:r>
              <a:rPr lang="en-US" sz="1200" b="1" i="1" dirty="0" smtClean="0">
                <a:solidFill>
                  <a:srgbClr val="425959"/>
                </a:solidFill>
                <a:latin typeface="Arial"/>
                <a:cs typeface="Arial"/>
              </a:rPr>
              <a:t>Everything</a:t>
            </a:r>
            <a:endParaRPr lang="en-US" sz="1200" b="1" i="1" dirty="0">
              <a:solidFill>
                <a:srgbClr val="425959"/>
              </a:solidFill>
              <a:latin typeface="Arial"/>
              <a:cs typeface="Arial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944475" y="787400"/>
            <a:ext cx="4183491" cy="5041900"/>
            <a:chOff x="2944475" y="787400"/>
            <a:chExt cx="4183491" cy="5041900"/>
          </a:xfrm>
        </p:grpSpPr>
        <p:sp>
          <p:nvSpPr>
            <p:cNvPr id="86" name="TextBox 85"/>
            <p:cNvSpPr txBox="1"/>
            <p:nvPr/>
          </p:nvSpPr>
          <p:spPr>
            <a:xfrm>
              <a:off x="3931924" y="2513901"/>
              <a:ext cx="1224423" cy="263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Arial"/>
                  <a:cs typeface="Arial"/>
                </a:rPr>
                <a:t>Enrich 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524415" y="5092164"/>
              <a:ext cx="31931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Leveraging best breed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technologies </a:t>
              </a:r>
            </a:p>
            <a:p>
              <a:pPr algn="ctr"/>
              <a:r>
                <a:rPr lang="en-US" sz="1200" b="1" dirty="0" smtClean="0">
                  <a:solidFill>
                    <a:srgbClr val="425959"/>
                  </a:solidFill>
                  <a:latin typeface="Arial"/>
                  <a:cs typeface="Arial"/>
                </a:rPr>
                <a:t>Hadoop</a:t>
              </a:r>
              <a:r>
                <a:rPr lang="en-US" sz="1200" b="1" dirty="0">
                  <a:solidFill>
                    <a:srgbClr val="425959"/>
                  </a:solidFill>
                  <a:latin typeface="Arial"/>
                  <a:cs typeface="Arial"/>
                </a:rPr>
                <a:t>, Spark, </a:t>
              </a:r>
              <a:r>
                <a:rPr lang="en-US" sz="1200" b="1" dirty="0" smtClean="0">
                  <a:solidFill>
                    <a:srgbClr val="425959"/>
                  </a:solidFill>
                  <a:latin typeface="Arial"/>
                  <a:cs typeface="Arial"/>
                </a:rPr>
                <a:t>Kafka, HBASE, Elastic</a:t>
              </a:r>
              <a:endParaRPr lang="en-US" sz="1200" b="1" dirty="0">
                <a:solidFill>
                  <a:srgbClr val="425959"/>
                </a:solidFill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944475" y="3539689"/>
              <a:ext cx="152691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425959"/>
                  </a:solidFill>
                  <a:latin typeface="Arial"/>
                  <a:cs typeface="Arial"/>
                </a:rPr>
                <a:t>Ingest </a:t>
              </a:r>
              <a:r>
                <a:rPr lang="en-US" sz="1200" b="1" i="1" dirty="0" smtClean="0">
                  <a:solidFill>
                    <a:srgbClr val="425959"/>
                  </a:solidFill>
                  <a:latin typeface="Arial"/>
                  <a:cs typeface="Arial"/>
                </a:rPr>
                <a:t>Anything</a:t>
              </a:r>
              <a:r>
                <a:rPr lang="en-US" sz="1200" b="1" dirty="0" smtClean="0">
                  <a:solidFill>
                    <a:srgbClr val="425959"/>
                  </a:solidFill>
                  <a:latin typeface="Arial"/>
                  <a:cs typeface="Arial"/>
                </a:rPr>
                <a:t>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(Structured &amp; Unstructured)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464263" y="1432724"/>
              <a:ext cx="142932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425959"/>
                  </a:solidFill>
                  <a:latin typeface="Arial"/>
                  <a:cs typeface="Arial"/>
                </a:rPr>
                <a:t>Extract Entities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from Unstructured Data &amp; </a:t>
              </a:r>
              <a:r>
                <a:rPr lang="en-US" sz="1200" b="1" dirty="0" smtClean="0">
                  <a:solidFill>
                    <a:srgbClr val="425959"/>
                  </a:solidFill>
                  <a:latin typeface="Arial"/>
                  <a:cs typeface="Arial"/>
                </a:rPr>
                <a:t>Connect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 the dots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206302" y="1420022"/>
              <a:ext cx="19216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425959"/>
                  </a:solidFill>
                  <a:latin typeface="Arial"/>
                  <a:cs typeface="Arial"/>
                </a:rPr>
                <a:t>Open Architecture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: Extend &amp;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integrate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existing / any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3</a:t>
              </a:r>
              <a:r>
                <a:rPr lang="en-US" sz="1200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rd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 party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cs typeface="Arial"/>
                </a:rPr>
                <a:t>Analytics modules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3063373" y="787400"/>
              <a:ext cx="4050863" cy="5041900"/>
            </a:xfrm>
            <a:prstGeom prst="roundRect">
              <a:avLst>
                <a:gd name="adj" fmla="val 3915"/>
              </a:avLst>
            </a:prstGeom>
            <a:noFill/>
            <a:ln w="76200" cmpd="sng">
              <a:solidFill>
                <a:srgbClr val="4F81B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54A5E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063373" y="808567"/>
              <a:ext cx="4029841" cy="428944"/>
            </a:xfrm>
            <a:prstGeom prst="rect">
              <a:avLst/>
            </a:prstGeom>
            <a:solidFill>
              <a:srgbClr val="3B7DBB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/>
                  <a:cs typeface="Arial"/>
                </a:rPr>
                <a:t>MAX</a:t>
              </a:r>
              <a:r>
                <a:rPr lang="en-US" dirty="0" smtClean="0">
                  <a:solidFill>
                    <a:schemeClr val="bg1"/>
                  </a:solidFill>
                  <a:latin typeface="Arial"/>
                  <a:cs typeface="Arial"/>
                </a:rPr>
                <a:t>IQ - PLATFORM</a:t>
              </a:r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707261" y="1986951"/>
              <a:ext cx="2840808" cy="2951395"/>
              <a:chOff x="3084961" y="1859951"/>
              <a:chExt cx="2840808" cy="2951395"/>
            </a:xfrm>
          </p:grpSpPr>
          <p:sp>
            <p:nvSpPr>
              <p:cNvPr id="122" name="Right Triangle 121"/>
              <p:cNvSpPr/>
              <p:nvPr/>
            </p:nvSpPr>
            <p:spPr>
              <a:xfrm rot="16200000">
                <a:off x="3316791" y="1716595"/>
                <a:ext cx="1065319" cy="1352031"/>
              </a:xfrm>
              <a:prstGeom prst="rtTriangle">
                <a:avLst/>
              </a:prstGeom>
              <a:solidFill>
                <a:srgbClr val="6C98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ight Triangle 122"/>
              <p:cNvSpPr/>
              <p:nvPr/>
            </p:nvSpPr>
            <p:spPr>
              <a:xfrm>
                <a:off x="4542736" y="1863913"/>
                <a:ext cx="1357075" cy="1061357"/>
              </a:xfrm>
              <a:prstGeom prst="rtTriangle">
                <a:avLst/>
              </a:prstGeom>
              <a:solidFill>
                <a:srgbClr val="3EB3D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024140" y="2942164"/>
                <a:ext cx="982438" cy="967519"/>
              </a:xfrm>
              <a:prstGeom prst="rect">
                <a:avLst/>
              </a:prstGeom>
              <a:solidFill>
                <a:srgbClr val="6C98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Arial"/>
                    <a:cs typeface="Arial"/>
                  </a:rPr>
                  <a:t>Data Analytics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5" name="Right Triangle 124"/>
              <p:cNvSpPr/>
              <p:nvPr/>
            </p:nvSpPr>
            <p:spPr>
              <a:xfrm rot="5400000">
                <a:off x="4968521" y="3000747"/>
                <a:ext cx="967519" cy="850354"/>
              </a:xfrm>
              <a:prstGeom prst="rtTriangle">
                <a:avLst/>
              </a:prstGeom>
              <a:solidFill>
                <a:srgbClr val="6C98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ight Triangle 125"/>
              <p:cNvSpPr/>
              <p:nvPr/>
            </p:nvSpPr>
            <p:spPr>
              <a:xfrm rot="10800000">
                <a:off x="3176414" y="2942165"/>
                <a:ext cx="829290" cy="992091"/>
              </a:xfrm>
              <a:prstGeom prst="rtTriangle">
                <a:avLst/>
              </a:prstGeom>
              <a:solidFill>
                <a:srgbClr val="6C98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Parallelogram 135"/>
              <p:cNvSpPr/>
              <p:nvPr/>
            </p:nvSpPr>
            <p:spPr>
              <a:xfrm rot="10800000">
                <a:off x="3213049" y="3928068"/>
                <a:ext cx="1775986" cy="883278"/>
              </a:xfrm>
              <a:prstGeom prst="parallelogram">
                <a:avLst>
                  <a:gd name="adj" fmla="val 88675"/>
                </a:avLst>
              </a:prstGeom>
              <a:solidFill>
                <a:srgbClr val="6C98C5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Isosceles Triangle 142"/>
              <p:cNvSpPr/>
              <p:nvPr/>
            </p:nvSpPr>
            <p:spPr>
              <a:xfrm>
                <a:off x="4219532" y="3934393"/>
                <a:ext cx="1538941" cy="876953"/>
              </a:xfrm>
              <a:prstGeom prst="triangle">
                <a:avLst/>
              </a:prstGeom>
              <a:solidFill>
                <a:srgbClr val="6C98C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3084961" y="3013144"/>
                <a:ext cx="122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262626"/>
                    </a:solidFill>
                    <a:latin typeface="Arial"/>
                    <a:cs typeface="Arial"/>
                  </a:rPr>
                  <a:t>Ingest</a:t>
                </a:r>
                <a:endParaRPr lang="en-US" sz="1100" dirty="0" smtClean="0">
                  <a:solidFill>
                    <a:srgbClr val="262626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4701346" y="3013671"/>
                <a:ext cx="122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262626"/>
                    </a:solidFill>
                    <a:latin typeface="Arial"/>
                    <a:cs typeface="Arial"/>
                  </a:rPr>
                  <a:t>Explore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365535" y="2382003"/>
                <a:ext cx="122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262626"/>
                    </a:solidFill>
                    <a:latin typeface="Arial"/>
                    <a:cs typeface="Arial"/>
                  </a:rPr>
                  <a:t>Extend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3732532" y="4266342"/>
                <a:ext cx="15769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/>
                    <a:cs typeface="Arial"/>
                  </a:rPr>
                  <a:t>Built for Scale 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3493684" y="2318781"/>
                <a:ext cx="12244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262626"/>
                    </a:solidFill>
                    <a:latin typeface="Arial"/>
                    <a:cs typeface="Arial"/>
                  </a:rPr>
                  <a:t>Enrich </a:t>
                </a:r>
              </a:p>
              <a:p>
                <a:pPr algn="ctr"/>
                <a:r>
                  <a:rPr lang="en-US" sz="1400" dirty="0" smtClean="0">
                    <a:solidFill>
                      <a:srgbClr val="262626"/>
                    </a:solidFill>
                    <a:latin typeface="Arial"/>
                    <a:cs typeface="Arial"/>
                  </a:rPr>
                  <a:t>&amp; Link</a:t>
                </a:r>
              </a:p>
            </p:txBody>
          </p:sp>
        </p:grpSp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7527" y="16511"/>
            <a:ext cx="599979" cy="599979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4131285" y="6543934"/>
            <a:ext cx="498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© Copyright 2013-16 augmentIQ Data Sciences </a:t>
            </a:r>
          </a:p>
        </p:txBody>
      </p:sp>
    </p:spTree>
    <p:extLst>
      <p:ext uri="{BB962C8B-B14F-4D97-AF65-F5344CB8AC3E}">
        <p14:creationId xmlns:p14="http://schemas.microsoft.com/office/powerpoint/2010/main" val="3262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88498</TotalTime>
  <Words>1995</Words>
  <Application>Microsoft Macintosh PowerPoint</Application>
  <PresentationFormat>On-screen Show (4:3)</PresentationFormat>
  <Paragraphs>387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 Vyas</dc:creator>
  <cp:lastModifiedBy>Sachin Vyas</cp:lastModifiedBy>
  <cp:revision>1634</cp:revision>
  <dcterms:created xsi:type="dcterms:W3CDTF">2013-01-27T03:00:36Z</dcterms:created>
  <dcterms:modified xsi:type="dcterms:W3CDTF">2016-04-29T04:16:59Z</dcterms:modified>
</cp:coreProperties>
</file>